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2"/>
  </p:notesMasterIdLst>
  <p:handoutMasterIdLst>
    <p:handoutMasterId r:id="rId173"/>
  </p:handoutMasterIdLst>
  <p:sldIdLst>
    <p:sldId id="256" r:id="rId2"/>
    <p:sldId id="466" r:id="rId3"/>
    <p:sldId id="467" r:id="rId4"/>
    <p:sldId id="665" r:id="rId5"/>
    <p:sldId id="666" r:id="rId6"/>
    <p:sldId id="667" r:id="rId7"/>
    <p:sldId id="668" r:id="rId8"/>
    <p:sldId id="669" r:id="rId9"/>
    <p:sldId id="670" r:id="rId10"/>
    <p:sldId id="671" r:id="rId11"/>
    <p:sldId id="270" r:id="rId12"/>
    <p:sldId id="257" r:id="rId13"/>
    <p:sldId id="258" r:id="rId14"/>
    <p:sldId id="259" r:id="rId15"/>
    <p:sldId id="260" r:id="rId16"/>
    <p:sldId id="261" r:id="rId17"/>
    <p:sldId id="262" r:id="rId18"/>
    <p:sldId id="264" r:id="rId19"/>
    <p:sldId id="263" r:id="rId20"/>
    <p:sldId id="265" r:id="rId21"/>
    <p:sldId id="266" r:id="rId22"/>
    <p:sldId id="267" r:id="rId23"/>
    <p:sldId id="269" r:id="rId24"/>
    <p:sldId id="268" r:id="rId25"/>
    <p:sldId id="297" r:id="rId26"/>
    <p:sldId id="460" r:id="rId27"/>
    <p:sldId id="636" r:id="rId28"/>
    <p:sldId id="638" r:id="rId29"/>
    <p:sldId id="462" r:id="rId30"/>
    <p:sldId id="642" r:id="rId31"/>
    <p:sldId id="643" r:id="rId32"/>
    <p:sldId id="644" r:id="rId33"/>
    <p:sldId id="654" r:id="rId34"/>
    <p:sldId id="645" r:id="rId35"/>
    <p:sldId id="652" r:id="rId36"/>
    <p:sldId id="655" r:id="rId37"/>
    <p:sldId id="656" r:id="rId38"/>
    <p:sldId id="657" r:id="rId39"/>
    <p:sldId id="662" r:id="rId40"/>
    <p:sldId id="663" r:id="rId41"/>
    <p:sldId id="664" r:id="rId42"/>
    <p:sldId id="650" r:id="rId43"/>
    <p:sldId id="651" r:id="rId44"/>
    <p:sldId id="647" r:id="rId45"/>
    <p:sldId id="648" r:id="rId46"/>
    <p:sldId id="461" r:id="rId47"/>
    <p:sldId id="639" r:id="rId48"/>
    <p:sldId id="640" r:id="rId49"/>
    <p:sldId id="641" r:id="rId50"/>
    <p:sldId id="653" r:id="rId51"/>
    <p:sldId id="463" r:id="rId52"/>
    <p:sldId id="310" r:id="rId53"/>
    <p:sldId id="311" r:id="rId54"/>
    <p:sldId id="312" r:id="rId55"/>
    <p:sldId id="313" r:id="rId56"/>
    <p:sldId id="314" r:id="rId57"/>
    <p:sldId id="317" r:id="rId58"/>
    <p:sldId id="315" r:id="rId59"/>
    <p:sldId id="322" r:id="rId60"/>
    <p:sldId id="323" r:id="rId61"/>
    <p:sldId id="325" r:id="rId62"/>
    <p:sldId id="327" r:id="rId63"/>
    <p:sldId id="330" r:id="rId64"/>
    <p:sldId id="331" r:id="rId65"/>
    <p:sldId id="332" r:id="rId66"/>
    <p:sldId id="400" r:id="rId67"/>
    <p:sldId id="399" r:id="rId68"/>
    <p:sldId id="401" r:id="rId69"/>
    <p:sldId id="402" r:id="rId70"/>
    <p:sldId id="403" r:id="rId71"/>
    <p:sldId id="821" r:id="rId72"/>
    <p:sldId id="822" r:id="rId73"/>
    <p:sldId id="823" r:id="rId74"/>
    <p:sldId id="824" r:id="rId75"/>
    <p:sldId id="825" r:id="rId76"/>
    <p:sldId id="826" r:id="rId77"/>
    <p:sldId id="321" r:id="rId78"/>
    <p:sldId id="430" r:id="rId79"/>
    <p:sldId id="431" r:id="rId80"/>
    <p:sldId id="433" r:id="rId81"/>
    <p:sldId id="572" r:id="rId82"/>
    <p:sldId id="432" r:id="rId83"/>
    <p:sldId id="574" r:id="rId84"/>
    <p:sldId id="434" r:id="rId85"/>
    <p:sldId id="436" r:id="rId86"/>
    <p:sldId id="435" r:id="rId87"/>
    <p:sldId id="438" r:id="rId88"/>
    <p:sldId id="439" r:id="rId89"/>
    <p:sldId id="440" r:id="rId90"/>
    <p:sldId id="441" r:id="rId91"/>
    <p:sldId id="437" r:id="rId92"/>
    <p:sldId id="442" r:id="rId93"/>
    <p:sldId id="443" r:id="rId94"/>
    <p:sldId id="444" r:id="rId95"/>
    <p:sldId id="445" r:id="rId96"/>
    <p:sldId id="419" r:id="rId97"/>
    <p:sldId id="420" r:id="rId98"/>
    <p:sldId id="421" r:id="rId99"/>
    <p:sldId id="422" r:id="rId100"/>
    <p:sldId id="423" r:id="rId101"/>
    <p:sldId id="424" r:id="rId102"/>
    <p:sldId id="425" r:id="rId103"/>
    <p:sldId id="426" r:id="rId104"/>
    <p:sldId id="427" r:id="rId105"/>
    <p:sldId id="428" r:id="rId106"/>
    <p:sldId id="429" r:id="rId107"/>
    <p:sldId id="449" r:id="rId108"/>
    <p:sldId id="481" r:id="rId109"/>
    <p:sldId id="483" r:id="rId110"/>
    <p:sldId id="482" r:id="rId111"/>
    <p:sldId id="485" r:id="rId112"/>
    <p:sldId id="464" r:id="rId113"/>
    <p:sldId id="484" r:id="rId114"/>
    <p:sldId id="486" r:id="rId115"/>
    <p:sldId id="487" r:id="rId116"/>
    <p:sldId id="489" r:id="rId117"/>
    <p:sldId id="491" r:id="rId118"/>
    <p:sldId id="490" r:id="rId119"/>
    <p:sldId id="488" r:id="rId120"/>
    <p:sldId id="492" r:id="rId121"/>
    <p:sldId id="566" r:id="rId122"/>
    <p:sldId id="565" r:id="rId123"/>
    <p:sldId id="567" r:id="rId124"/>
    <p:sldId id="568" r:id="rId125"/>
    <p:sldId id="569" r:id="rId126"/>
    <p:sldId id="570" r:id="rId127"/>
    <p:sldId id="468" r:id="rId128"/>
    <p:sldId id="469" r:id="rId129"/>
    <p:sldId id="470" r:id="rId130"/>
    <p:sldId id="471" r:id="rId131"/>
    <p:sldId id="472" r:id="rId132"/>
    <p:sldId id="473" r:id="rId133"/>
    <p:sldId id="474" r:id="rId134"/>
    <p:sldId id="475" r:id="rId135"/>
    <p:sldId id="476" r:id="rId136"/>
    <p:sldId id="477" r:id="rId137"/>
    <p:sldId id="478" r:id="rId138"/>
    <p:sldId id="479" r:id="rId139"/>
    <p:sldId id="480" r:id="rId140"/>
    <p:sldId id="672" r:id="rId141"/>
    <p:sldId id="673" r:id="rId142"/>
    <p:sldId id="318" r:id="rId143"/>
    <p:sldId id="660" r:id="rId144"/>
    <p:sldId id="803" r:id="rId145"/>
    <p:sldId id="804" r:id="rId146"/>
    <p:sldId id="805" r:id="rId147"/>
    <p:sldId id="806" r:id="rId148"/>
    <p:sldId id="571" r:id="rId149"/>
    <p:sldId id="809" r:id="rId150"/>
    <p:sldId id="810" r:id="rId151"/>
    <p:sldId id="812" r:id="rId152"/>
    <p:sldId id="829" r:id="rId153"/>
    <p:sldId id="832" r:id="rId154"/>
    <p:sldId id="830" r:id="rId155"/>
    <p:sldId id="827" r:id="rId156"/>
    <p:sldId id="828" r:id="rId157"/>
    <p:sldId id="833" r:id="rId158"/>
    <p:sldId id="834" r:id="rId159"/>
    <p:sldId id="835" r:id="rId160"/>
    <p:sldId id="836" r:id="rId161"/>
    <p:sldId id="837" r:id="rId162"/>
    <p:sldId id="838" r:id="rId163"/>
    <p:sldId id="811" r:id="rId164"/>
    <p:sldId id="840" r:id="rId165"/>
    <p:sldId id="841" r:id="rId166"/>
    <p:sldId id="842" r:id="rId167"/>
    <p:sldId id="808" r:id="rId168"/>
    <p:sldId id="446" r:id="rId169"/>
    <p:sldId id="843" r:id="rId170"/>
    <p:sldId id="465" r:id="rId17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146" y="-4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919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4202"/>
            <a:ext cx="9144000" cy="2187001"/>
          </a:xfrm>
        </p:spPr>
        <p:txBody>
          <a:bodyPr/>
          <a:lstStyle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3278"/>
            <a:ext cx="9144000" cy="1655762"/>
          </a:xfrm>
        </p:spPr>
        <p:txBody>
          <a:bodyPr/>
          <a:lstStyle/>
          <a:p>
            <a:r>
              <a:rPr lang="en-US" dirty="0">
                <a:sym typeface="+mn-ea"/>
              </a:rPr>
              <a:t>by </a:t>
            </a:r>
            <a:r>
              <a:rPr lang="zh-CN" altLang="en-US" dirty="0">
                <a:sym typeface="+mn-ea"/>
              </a:rPr>
              <a:t>彭于斌（</a:t>
            </a:r>
            <a:r>
              <a:rPr lang="en-US" altLang="zh-CN" dirty="0">
                <a:sym typeface="+mn-ea"/>
              </a:rPr>
              <a:t>@</a:t>
            </a:r>
            <a:r>
              <a:rPr lang="en-US" altLang="zh-CN" dirty="0" err="1">
                <a:sym typeface="+mn-ea"/>
              </a:rPr>
              <a:t>archibate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往期录播：https://www.bilibili.com/video/BV1fa411r7zp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课程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和代码：https://github.com/parallel101/course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265" y="949960"/>
            <a:ext cx="5444490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95" y="565150"/>
            <a:ext cx="2268220" cy="255016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730750" y="806450"/>
            <a:ext cx="0" cy="2105660"/>
          </a:xfrm>
          <a:prstGeom prst="line">
            <a:avLst/>
          </a:prstGeom>
          <a:ln w="3492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Ninja </a:t>
            </a:r>
            <a:r>
              <a:rPr lang="zh-CN" altLang="en-US"/>
              <a:t>和</a:t>
            </a:r>
            <a:r>
              <a:rPr lang="en-US" altLang="zh-CN"/>
              <a:t> Makefile </a:t>
            </a:r>
            <a:r>
              <a:rPr lang="zh-CN" altLang="en-US"/>
              <a:t>简单的对比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47590" y="0"/>
            <a:ext cx="7245985" cy="36099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7590" y="3662680"/>
            <a:ext cx="7176135" cy="319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645" y="2713990"/>
            <a:ext cx="4617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性能上：</a:t>
            </a:r>
            <a:r>
              <a:rPr lang="en-US"/>
              <a:t>Ninja &gt; Makefile &gt; MSBuild</a:t>
            </a:r>
          </a:p>
          <a:p>
            <a:r>
              <a:rPr lang="en-US" altLang="zh-CN"/>
              <a:t>Makefile </a:t>
            </a:r>
            <a:r>
              <a:rPr lang="zh-CN" altLang="en-US"/>
              <a:t>启动时会把每个文件都检测一遍，浪费很多时间。</a:t>
            </a:r>
            <a:r>
              <a:rPr lang="zh-CN" altLang="en-US">
                <a:sym typeface="+mn-ea"/>
              </a:rPr>
              <a:t>特别是有很多文件，但是实际需要构建的只有一小部分，从而是</a:t>
            </a:r>
            <a:r>
              <a:rPr lang="en-US" altLang="zh-CN">
                <a:sym typeface="+mn-ea"/>
              </a:rPr>
              <a:t> I/O Bound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Ninja </a:t>
            </a:r>
            <a:r>
              <a:rPr lang="zh-CN" altLang="en-US">
                <a:sym typeface="+mn-ea"/>
              </a:rPr>
              <a:t>的速度提升就很明显。</a:t>
            </a:r>
          </a:p>
          <a:p>
            <a:r>
              <a:rPr lang="zh-CN" altLang="en-US">
                <a:sym typeface="+mn-ea"/>
              </a:rPr>
              <a:t>然而某些专利公司的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上只允许用</a:t>
            </a:r>
            <a:r>
              <a:rPr lang="en-US" altLang="zh-CN">
                <a:sym typeface="+mn-ea"/>
              </a:rPr>
              <a:t> MSBuild </a:t>
            </a:r>
            <a:r>
              <a:rPr lang="zh-CN" altLang="en-US">
                <a:sym typeface="+mn-ea"/>
              </a:rPr>
              <a:t>构建，不能用</a:t>
            </a:r>
            <a:r>
              <a:rPr lang="en-US" altLang="zh-CN">
                <a:sym typeface="+mn-ea"/>
              </a:rPr>
              <a:t> Ninja</a:t>
            </a:r>
            <a:r>
              <a:rPr lang="zh-CN" altLang="en-US">
                <a:sym typeface="+mn-ea"/>
              </a:rPr>
              <a:t>（怕不是和</a:t>
            </a:r>
            <a:r>
              <a:rPr lang="en-US" altLang="zh-CN">
                <a:sym typeface="+mn-ea"/>
              </a:rPr>
              <a:t> Bill Gates </a:t>
            </a:r>
            <a:r>
              <a:rPr lang="zh-CN" altLang="en-US">
                <a:sym typeface="+mn-ea"/>
              </a:rPr>
              <a:t>有什么交易）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message(AUTHOR_WARNING “...”) </a:t>
            </a:r>
            <a:r>
              <a:rPr lang="zh-CN" altLang="en-US" dirty="0"/>
              <a:t>表示是仅仅给项目作者看的警告</a:t>
            </a:r>
            <a:r>
              <a:rPr lang="zh-CN" altLang="en-US" dirty="0" smtClean="0"/>
              <a:t>信息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可以使用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Wno</a:t>
            </a:r>
            <a:r>
              <a:rPr lang="en-US" altLang="zh-CN" dirty="0" smtClean="0"/>
              <a:t>-dev</a:t>
            </a:r>
            <a:r>
              <a:rPr lang="zh-CN" altLang="en-US" dirty="0" smtClean="0"/>
              <a:t>关掉</a:t>
            </a:r>
            <a:endParaRPr lang="zh-CN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</a:t>
            </a:r>
            <a:r>
              <a:rPr lang="zh-CN" altLang="en-US"/>
              <a:t>可以用于打印变量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ym typeface="+mn-ea"/>
              </a:rPr>
              <a:t>set(</a:t>
            </a:r>
            <a:r>
              <a:rPr lang="en-US" altLang="zh-CN" dirty="0" err="1">
                <a:sym typeface="+mn-ea"/>
              </a:rPr>
              <a:t>myvar</a:t>
            </a:r>
            <a:r>
              <a:rPr lang="en-US" altLang="zh-CN" dirty="0">
                <a:sym typeface="+mn-ea"/>
              </a:rPr>
              <a:t> hello world)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其实等价于：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set(</a:t>
            </a:r>
            <a:r>
              <a:rPr lang="en-US" altLang="zh-CN" dirty="0" err="1">
                <a:sym typeface="+mn-ea"/>
              </a:rPr>
              <a:t>myvar</a:t>
            </a:r>
            <a:r>
              <a:rPr lang="en-US" altLang="zh-CN" dirty="0">
                <a:sym typeface="+mn-ea"/>
              </a:rPr>
              <a:t> “</a:t>
            </a:r>
            <a:r>
              <a:rPr lang="en-US" altLang="zh-CN" dirty="0" err="1">
                <a:sym typeface="+mn-ea"/>
              </a:rPr>
              <a:t>hello;world</a:t>
            </a:r>
            <a:r>
              <a:rPr lang="en-US" altLang="zh-CN" dirty="0" smtClean="0">
                <a:sym typeface="+mn-ea"/>
              </a:rPr>
              <a:t>”)</a:t>
            </a:r>
          </a:p>
          <a:p>
            <a:endParaRPr lang="en-US" altLang="zh-CN" dirty="0" smtClean="0">
              <a:sym typeface="+mn-ea"/>
            </a:endParaRPr>
          </a:p>
          <a:p>
            <a:r>
              <a:rPr lang="en-US" altLang="zh-CN" dirty="0" err="1" smtClean="0">
                <a:sym typeface="+mn-ea"/>
              </a:rPr>
              <a:t>Cmake</a:t>
            </a:r>
            <a:r>
              <a:rPr lang="zh-CN" altLang="en-US" dirty="0" smtClean="0">
                <a:sym typeface="+mn-ea"/>
              </a:rPr>
              <a:t>里面的列表是用</a:t>
            </a:r>
            <a:r>
              <a:rPr lang="en-US" altLang="zh-CN" dirty="0" smtClean="0">
                <a:sym typeface="+mn-ea"/>
              </a:rPr>
              <a:t>;</a:t>
            </a:r>
            <a:r>
              <a:rPr lang="zh-CN" altLang="en-US" dirty="0" smtClean="0">
                <a:sym typeface="+mn-ea"/>
              </a:rPr>
              <a:t>进行分割的</a:t>
            </a:r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结论：除非确实需要列表，建议始终在你不确定的地方加上引号，例如：</a:t>
            </a:r>
          </a:p>
          <a:p>
            <a:r>
              <a:rPr lang="en-US" altLang="zh-CN"/>
              <a:t>set(sources “main.cpp” “mylib.cpp” “C:/Program Files/a.cpp”)</a:t>
            </a:r>
          </a:p>
          <a:p>
            <a:r>
              <a:rPr lang="en-US" altLang="zh-CN"/>
              <a:t>message(“${sources}”)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章：变量与缓存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大法好”。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章：添加源文件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build/CMakeCache.txt </a:t>
            </a:r>
            <a:r>
              <a:rPr lang="zh-CN" altLang="en-US"/>
              <a:t>的内容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设置缓存变量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</a:p>
          <a:p>
            <a:r>
              <a:rPr lang="en-US" altLang="zh-CN"/>
              <a:t>BOOL </a:t>
            </a:r>
            <a:r>
              <a:rPr lang="zh-CN" altLang="en-US"/>
              <a:t>布尔值，只有两个取值：</a:t>
            </a:r>
            <a:r>
              <a:rPr lang="en-US" altLang="zh-CN"/>
              <a:t>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</a:p>
          <a:p>
            <a:r>
              <a:rPr lang="zh-CN" altLang="en-US">
                <a:sym typeface="+mn-ea"/>
              </a:rPr>
              <a:t>注意：</a:t>
            </a:r>
            <a:r>
              <a:rPr lang="en-US" altLang="zh-CN">
                <a:sym typeface="+mn-ea"/>
              </a:rPr>
              <a:t>TRUE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等价；</a:t>
            </a:r>
            <a:r>
              <a:rPr lang="en-US" altLang="zh-CN">
                <a:sym typeface="+mn-ea"/>
              </a:rPr>
              <a:t>YES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NO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https://www.cnblogs.com/Braveliu/p/15614013.html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</a:p>
          <a:p>
            <a:r>
              <a:rPr lang="zh-CN" altLang="en-US"/>
              <a:t>等价于：</a:t>
            </a:r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lstStyle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绕开缓存的方法：使用普通变量，但仅当没有定义时设定为默认值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9302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一般来说</a:t>
            </a:r>
            <a:r>
              <a:rPr lang="en-US" altLang="zh-CN" dirty="0" err="1"/>
              <a:t>CMake</a:t>
            </a:r>
            <a:r>
              <a:rPr lang="zh-CN" altLang="en-US" dirty="0"/>
              <a:t>自带的变量（如</a:t>
            </a:r>
            <a:r>
              <a:rPr lang="en-US" altLang="zh-CN" dirty="0"/>
              <a:t>CMAKE_BUILD_TYPE</a:t>
            </a:r>
            <a:r>
              <a:rPr lang="zh-CN" altLang="en-US" dirty="0"/>
              <a:t>）都会这样设置。</a:t>
            </a:r>
          </a:p>
          <a:p>
            <a:r>
              <a:rPr lang="zh-CN" altLang="en-US" dirty="0"/>
              <a:t>这样项目的使用者还是可以用</a:t>
            </a:r>
            <a:r>
              <a:rPr lang="en-US" altLang="zh-CN" dirty="0"/>
              <a:t>-D</a:t>
            </a:r>
            <a:r>
              <a:rPr lang="zh-CN" altLang="en-US" dirty="0"/>
              <a:t>来指定参数，不过会在</a:t>
            </a:r>
            <a:r>
              <a:rPr lang="en-US" altLang="zh-CN" dirty="0" err="1"/>
              <a:t>ccmake</a:t>
            </a:r>
            <a:r>
              <a:rPr lang="zh-CN" altLang="en-US" dirty="0"/>
              <a:t>里</a:t>
            </a:r>
            <a:r>
              <a:rPr lang="zh-CN" altLang="en-US" dirty="0" smtClean="0"/>
              <a:t>看不到，也不会进缓存。</a:t>
            </a:r>
            <a:endParaRPr lang="en-US" altLang="zh-CN" dirty="0" smtClean="0"/>
          </a:p>
          <a:p>
            <a:r>
              <a:rPr lang="en-US" altLang="zh-CN" dirty="0" smtClean="0"/>
              <a:t>Option</a:t>
            </a:r>
            <a:r>
              <a:rPr lang="zh-CN" altLang="en-US" dirty="0" smtClean="0"/>
              <a:t>唯一的好处就是可以让</a:t>
            </a:r>
            <a:r>
              <a:rPr lang="en-US" altLang="zh-CN" dirty="0" err="1" smtClean="0"/>
              <a:t>ccmake</a:t>
            </a:r>
            <a:r>
              <a:rPr lang="zh-CN" altLang="en-US" dirty="0" smtClean="0"/>
              <a:t>看得到</a:t>
            </a:r>
            <a:endParaRPr lang="zh-CN" altLang="en-US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章：跨平台与编译器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1175" y="1381125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也相当于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–DMU_MACRO=233</a:t>
            </a:r>
            <a:endParaRPr lang="zh-CN" altLang="en-US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根据不同的操作系统，把宏定义成不同的值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</a:p>
        </p:txBody>
      </p:sp>
      <p:pic>
        <p:nvPicPr>
          <p:cNvPr id="9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109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虽然名字叫</a:t>
            </a:r>
            <a:r>
              <a:rPr lang="en-US" altLang="zh-CN" dirty="0"/>
              <a:t> WIN32</a:t>
            </a:r>
            <a:r>
              <a:rPr lang="zh-CN" altLang="en-US" dirty="0"/>
              <a:t>，实际上对</a:t>
            </a:r>
            <a:r>
              <a:rPr lang="en-US" altLang="zh-CN" dirty="0"/>
              <a:t> 32 </a:t>
            </a:r>
            <a:r>
              <a:rPr lang="zh-CN" altLang="en-US" dirty="0"/>
              <a:t>位</a:t>
            </a:r>
            <a:r>
              <a:rPr lang="en-US" altLang="zh-CN" dirty="0"/>
              <a:t> Windows </a:t>
            </a:r>
            <a:r>
              <a:rPr lang="zh-CN" altLang="en-US" dirty="0"/>
              <a:t>和</a:t>
            </a:r>
            <a:r>
              <a:rPr lang="en-US" altLang="zh-CN" dirty="0"/>
              <a:t> 64 </a:t>
            </a:r>
            <a:r>
              <a:rPr lang="zh-CN" altLang="en-US" dirty="0"/>
              <a:t>位</a:t>
            </a:r>
            <a:r>
              <a:rPr lang="en-US" altLang="zh-CN" dirty="0"/>
              <a:t> Windows </a:t>
            </a:r>
            <a:r>
              <a:rPr lang="zh-CN" altLang="en-US" dirty="0"/>
              <a:t>都适用</a:t>
            </a:r>
          </a:p>
          <a:p>
            <a:r>
              <a:rPr lang="en-US" altLang="zh-CN" dirty="0"/>
              <a:t>APPLE </a:t>
            </a:r>
            <a:r>
              <a:rPr lang="zh-CN" altLang="en-US" dirty="0"/>
              <a:t>对于所有苹果产品（</a:t>
            </a:r>
            <a:r>
              <a:rPr lang="en-US" altLang="zh-CN" dirty="0" err="1"/>
              <a:t>MacOS</a:t>
            </a:r>
            <a:r>
              <a:rPr lang="en-US" altLang="zh-CN" dirty="0"/>
              <a:t> </a:t>
            </a:r>
            <a:r>
              <a:rPr lang="zh-CN" altLang="en-US" dirty="0"/>
              <a:t>或</a:t>
            </a:r>
            <a:r>
              <a:rPr lang="en-US" altLang="zh-CN" dirty="0"/>
              <a:t> iOS</a:t>
            </a:r>
            <a:r>
              <a:rPr lang="zh-CN" altLang="en-US" dirty="0"/>
              <a:t>）都为真</a:t>
            </a:r>
          </a:p>
          <a:p>
            <a:r>
              <a:rPr lang="en-US" altLang="zh-CN" dirty="0"/>
              <a:t>UNIX </a:t>
            </a:r>
            <a:r>
              <a:rPr lang="zh-CN" altLang="en-US" dirty="0"/>
              <a:t>对于所有</a:t>
            </a:r>
            <a:r>
              <a:rPr lang="en-US" altLang="zh-CN" dirty="0"/>
              <a:t> Unix </a:t>
            </a:r>
            <a:r>
              <a:rPr lang="zh-CN" altLang="en-US" dirty="0"/>
              <a:t>类系统（</a:t>
            </a:r>
            <a:r>
              <a:rPr lang="en-US" altLang="zh-CN" dirty="0"/>
              <a:t>FreeBSD, Linux, Android, </a:t>
            </a:r>
            <a:r>
              <a:rPr lang="en-US" altLang="zh-CN" dirty="0" err="1"/>
              <a:t>MacOS</a:t>
            </a:r>
            <a:r>
              <a:rPr lang="en-US" altLang="zh-CN" dirty="0"/>
              <a:t>, iOS</a:t>
            </a:r>
            <a:r>
              <a:rPr lang="zh-CN" altLang="en-US" dirty="0"/>
              <a:t>）都为</a:t>
            </a:r>
            <a:r>
              <a:rPr lang="zh-CN" altLang="en-US" dirty="0" smtClean="0"/>
              <a:t>真</a:t>
            </a:r>
            <a:endParaRPr lang="en-US" altLang="zh-CN" dirty="0" smtClean="0"/>
          </a:p>
          <a:p>
            <a:r>
              <a:rPr lang="en-US" altLang="zh-CN" dirty="0" smtClean="0"/>
              <a:t>WIN32</a:t>
            </a:r>
            <a:r>
              <a:rPr lang="zh-CN" altLang="en-US" dirty="0" smtClean="0"/>
              <a:t>是</a:t>
            </a:r>
            <a:r>
              <a:rPr lang="en-US" altLang="zh-CN" dirty="0" smtClean="0"/>
              <a:t>bool</a:t>
            </a:r>
            <a:endParaRPr lang="en-US" altLang="zh-CN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使用生成器表达式，简化成一条指令</a:t>
            </a:r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https://cmake.org/cmake/help/latest/manual/cmake-generator-expressions.7.html#genex:PLATFORM_ID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</a:p>
          <a:p>
            <a:pPr algn="l"/>
            <a:r>
              <a:rPr lang="zh-CN" altLang="en-US"/>
              <a:t>其他平台上则表现为空字符串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生成器表达式：如需多个平台可以用逗号分割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https://cmake.org/cmake/help/latest/manual/cmake-generator-expressions.7.html#genex:PLATFORM_ID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https://cmake.org/cmake/help/latest/variable/CMAKE_LANG_COMPILER_ID.html#variable:CMAKE_%3CLANG%3E_COMPILER_ID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也可以用生成器表达式判断编译器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https://cmake.org/cmake/help/latest/variable/CMAKE_LANG_COMPILER_ID.html#variable:CMAKE_%3CLANG%3E_COMPILER_ID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生成器表达式也可以做复杂的逻辑判断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从命令行参数指定编译器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9725" y="2895600"/>
            <a:ext cx="598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第一次指定编译器，第二次要指定新的话，就要删除</a:t>
            </a:r>
            <a:r>
              <a:rPr lang="en-US" altLang="zh-CN" dirty="0" smtClean="0"/>
              <a:t>build</a:t>
            </a:r>
            <a:endParaRPr lang="zh-CN" altLang="en-US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71850" y="2886075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相当于定义</a:t>
            </a:r>
            <a:r>
              <a:rPr lang="en-US" altLang="zh-CN" dirty="0" smtClean="0"/>
              <a:t>CMAKE_CXX_COMPILER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CMAKE_GENERATOR </a:t>
            </a:r>
            <a:r>
              <a:rPr lang="zh-CN" altLang="en-US"/>
              <a:t>也可以了解一下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910" y="2191385"/>
            <a:ext cx="8425815" cy="1207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85" y="4057015"/>
            <a:ext cx="4914265" cy="1217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625" y="174307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个是</a:t>
            </a:r>
            <a:r>
              <a:rPr lang="en-US" altLang="zh-CN" dirty="0" smtClean="0"/>
              <a:t>-G</a:t>
            </a:r>
            <a:r>
              <a:rPr lang="zh-CN" altLang="en-US" dirty="0" smtClean="0"/>
              <a:t>选项的内容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顺便一提，小彭老师使用的</a:t>
            </a:r>
            <a:r>
              <a:rPr lang="en-US" altLang="zh-CN"/>
              <a:t> vimrc </a:t>
            </a:r>
            <a:r>
              <a:rPr lang="zh-CN" altLang="en-US"/>
              <a:t>分享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140" y="3081655"/>
            <a:ext cx="7791450" cy="1838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48810" y="2218055"/>
            <a:ext cx="291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github.com/</a:t>
            </a:r>
            <a:r>
              <a:rPr lang="en-US" dirty="0" err="1"/>
              <a:t>archibate</a:t>
            </a:r>
            <a:r>
              <a:rPr lang="en-US" dirty="0"/>
              <a:t>/</a:t>
            </a:r>
            <a:r>
              <a:rPr lang="en-US" dirty="0" err="1"/>
              <a:t>vimrc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7975" y="5543550"/>
            <a:ext cx="9208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那个选项是导出编译命令，相当于</a:t>
            </a:r>
            <a:r>
              <a:rPr lang="en-US" altLang="zh-CN" dirty="0" smtClean="0"/>
              <a:t>set(CMAKE_EXPORT_COMPILE_COMMANDS ON)</a:t>
            </a:r>
          </a:p>
          <a:p>
            <a:r>
              <a:rPr lang="zh-CN" altLang="en-US" dirty="0" smtClean="0"/>
              <a:t>构建目录放在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tmp</a:t>
            </a:r>
            <a:r>
              <a:rPr lang="zh-CN" altLang="en-US" dirty="0" smtClean="0"/>
              <a:t>下面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75" y="1385887"/>
            <a:ext cx="4561207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710" y="5938837"/>
            <a:ext cx="136017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箭头连接符 6"/>
          <p:cNvCxnSpPr/>
          <p:nvPr/>
        </p:nvCxnSpPr>
        <p:spPr>
          <a:xfrm flipV="1">
            <a:off x="10477500" y="5048250"/>
            <a:ext cx="752475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12056586" y="5048250"/>
            <a:ext cx="135414" cy="818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8982710" y="962025"/>
            <a:ext cx="1047115" cy="781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1900" y="466725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结合</a:t>
            </a:r>
            <a:r>
              <a:rPr lang="en-US" altLang="zh-CN" dirty="0" err="1" smtClean="0"/>
              <a:t>ycm</a:t>
            </a:r>
            <a:r>
              <a:rPr lang="zh-CN" altLang="en-US" dirty="0" smtClean="0"/>
              <a:t>插件即可实现代码补全</a:t>
            </a:r>
            <a:endParaRPr lang="zh-CN" alt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章：分支与判断</a:t>
            </a:r>
            <a:endParaRPr lang="en-US" altLang="zh-CN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 </a:t>
            </a:r>
            <a:r>
              <a:rPr lang="zh-CN" altLang="en-US"/>
              <a:t>类型的值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通常来说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类型的变量只有</a:t>
            </a:r>
            <a:r>
              <a:rPr lang="en-US" altLang="zh-CN">
                <a:sym typeface="+mn-ea"/>
              </a:rPr>
              <a:t> ON/OFF </a:t>
            </a:r>
            <a:r>
              <a:rPr lang="zh-CN" altLang="en-US">
                <a:sym typeface="+mn-ea"/>
              </a:rPr>
              <a:t>两种取值。</a:t>
            </a:r>
          </a:p>
          <a:p>
            <a:r>
              <a:rPr lang="zh-CN" altLang="en-US">
                <a:sym typeface="+mn-ea"/>
              </a:rPr>
              <a:t>但是由于历史原因，</a:t>
            </a:r>
            <a:r>
              <a:rPr lang="en-US" altLang="zh-CN">
                <a:sym typeface="+mn-ea"/>
              </a:rPr>
              <a:t>TRUE/FALSE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YES/NO </a:t>
            </a:r>
            <a:r>
              <a:rPr lang="zh-CN" altLang="en-US">
                <a:sym typeface="+mn-ea"/>
              </a:rPr>
              <a:t>也可以表示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类型。</a:t>
            </a:r>
          </a:p>
          <a:p>
            <a:r>
              <a:rPr lang="zh-CN" altLang="en-US"/>
              <a:t>个人建议同学们始终使用</a:t>
            </a:r>
            <a:r>
              <a:rPr lang="en-US" altLang="zh-CN"/>
              <a:t> ON/OFF </a:t>
            </a:r>
            <a:r>
              <a:rPr lang="zh-CN" altLang="en-US"/>
              <a:t>避免混淆。</a:t>
            </a:r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当然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ON/NO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好像也挺顺口的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x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https://stackoverflow.com/questions/41079291/cmake-use-of-true-false-or-on-off-or-yes-no-in-generator-expressions</a:t>
            </a:r>
          </a:p>
          <a:p>
            <a:r>
              <a:rPr lang="zh-CN" altLang="en-US">
                <a:sym typeface="+mn-ea"/>
              </a:rPr>
              <a:t>https://cmake.org/cmake/help/v3.7/command/if.html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</a:t>
            </a:r>
            <a:r>
              <a:rPr lang="zh-CN" altLang="en-US"/>
              <a:t>的特点：不需要加</a:t>
            </a:r>
            <a:r>
              <a:rPr lang="en-US" altLang="zh-CN"/>
              <a:t> ${}</a:t>
            </a:r>
            <a:r>
              <a:rPr lang="zh-CN" altLang="en-US"/>
              <a:t>，会自动尝试作为变量名求值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1419225" y="1665605"/>
            <a:ext cx="96145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由于历史原因，</a:t>
            </a:r>
            <a:r>
              <a:rPr lang="en-US"/>
              <a:t>if </a:t>
            </a:r>
            <a:r>
              <a:rPr lang="zh-CN" altLang="en-US"/>
              <a:t>的括号中有着特殊的语法，如果是一个字符串，比如</a:t>
            </a:r>
            <a:r>
              <a:rPr lang="en-US" altLang="zh-CN"/>
              <a:t> MYVAR</a:t>
            </a:r>
            <a:r>
              <a:rPr lang="zh-CN" altLang="en-US"/>
              <a:t>，则他会先</a:t>
            </a:r>
          </a:p>
          <a:p>
            <a:r>
              <a:rPr lang="zh-CN" altLang="en-US"/>
              <a:t>看是否有</a:t>
            </a:r>
            <a:r>
              <a:rPr lang="en-US" altLang="zh-CN"/>
              <a:t> ${MYVAR} </a:t>
            </a:r>
            <a:r>
              <a:rPr lang="zh-CN" altLang="en-US"/>
              <a:t>这个变量。如果有这个变量则会被替换为变量的值来进行接下来的比较，</a:t>
            </a:r>
          </a:p>
          <a:p>
            <a:r>
              <a:rPr lang="zh-CN" altLang="en-US"/>
              <a:t>否则保持原来字符串不变。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  <p:pic>
        <p:nvPicPr>
          <p:cNvPr id="29" name="Content Placeholder 2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1010" y="2846705"/>
            <a:ext cx="580961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如果我加了</a:t>
            </a:r>
            <a:r>
              <a:rPr lang="en-US" altLang="zh-CN"/>
              <a:t> ${} </a:t>
            </a:r>
            <a:r>
              <a:rPr lang="zh-CN" altLang="en-US"/>
              <a:t>会怎么样呢？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530" y="2882900"/>
            <a:ext cx="5870575" cy="24828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03145" y="1788160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if (${MYVAR} MATCHES “Hello”) </a:t>
            </a:r>
            <a:r>
              <a:rPr lang="zh-CN"/>
              <a:t>会被翻译成</a:t>
            </a:r>
            <a:r>
              <a:rPr lang="en-US" altLang="zh-CN"/>
              <a:t> if (Hello MATCHES “Hello”)</a:t>
            </a:r>
            <a:endParaRPr lang="zh-CN"/>
          </a:p>
          <a:p>
            <a:pPr algn="l"/>
            <a:r>
              <a:rPr lang="zh-CN" altLang="en-US">
                <a:sym typeface="+mn-ea"/>
              </a:rPr>
              <a:t>但是因为找不到名为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的</a:t>
            </a:r>
            <a:r>
              <a:rPr lang="zh-CN">
                <a:sym typeface="+mn-ea"/>
              </a:rPr>
              <a:t>变量，所以会被直接当成普通的字符串来处理。</a:t>
            </a:r>
          </a:p>
          <a:p>
            <a:pPr algn="l"/>
            <a:r>
              <a:rPr lang="zh-CN" altLang="en-US"/>
              <a:t>也就是</a:t>
            </a:r>
            <a:r>
              <a:rPr lang="en-US" altLang="zh-CN"/>
              <a:t> if (“Hello” MATCHES “Hello”) </a:t>
            </a:r>
            <a:r>
              <a:rPr lang="zh-CN" altLang="en-US"/>
              <a:t>从而会执行真分支，结果正常。</a:t>
            </a:r>
            <a:endParaRPr lang="en-US" altLang="zh-C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万一好巧不巧，正好定义了</a:t>
            </a:r>
            <a:r>
              <a:rPr lang="en-US" altLang="zh-CN"/>
              <a:t> Hello </a:t>
            </a:r>
            <a:r>
              <a:rPr lang="zh-CN" altLang="en-US"/>
              <a:t>这个变量呢？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195" y="2877185"/>
            <a:ext cx="5389245" cy="25971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53945" y="1584325"/>
            <a:ext cx="80308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/>
              <a:t>然而假如存在</a:t>
            </a:r>
            <a:r>
              <a:rPr lang="en-US" altLang="zh-CN"/>
              <a:t> Hello </a:t>
            </a:r>
            <a:r>
              <a:rPr lang="zh-CN" altLang="en-US"/>
              <a:t>这个变量，其值为</a:t>
            </a:r>
            <a:r>
              <a:rPr lang="en-US" altLang="zh-CN"/>
              <a:t> “world”</a:t>
            </a:r>
            <a:r>
              <a:rPr lang="zh-CN" altLang="en-US"/>
              <a:t>。</a:t>
            </a:r>
          </a:p>
          <a:p>
            <a:pPr algn="l"/>
            <a:r>
              <a:rPr lang="zh-CN" altLang="en-US"/>
              <a:t>那么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if (${MYVAR} MATCHES “Hello”) </a:t>
            </a:r>
            <a:r>
              <a:rPr lang="zh-CN">
                <a:sym typeface="+mn-ea"/>
              </a:rPr>
              <a:t>会被翻译成</a:t>
            </a:r>
            <a:r>
              <a:rPr lang="en-US" altLang="zh-CN">
                <a:sym typeface="+mn-ea"/>
              </a:rPr>
              <a:t> if (Hello MATCHES “Hello”)</a:t>
            </a:r>
          </a:p>
          <a:p>
            <a:pPr algn="l"/>
            <a:r>
              <a:rPr lang="zh-CN" altLang="en-US"/>
              <a:t>而因为</a:t>
            </a:r>
            <a:r>
              <a:rPr lang="en-US" altLang="zh-CN"/>
              <a:t> Hello </a:t>
            </a:r>
            <a:r>
              <a:rPr lang="zh-CN" altLang="en-US"/>
              <a:t>这个变量名存在，所以会被（出于历史原因</a:t>
            </a:r>
            <a:r>
              <a:rPr lang="zh-CN" altLang="en-US">
                <a:sym typeface="+mn-ea"/>
              </a:rPr>
              <a:t>的）</a:t>
            </a:r>
            <a:r>
              <a:rPr lang="en-US" altLang="zh-CN"/>
              <a:t>if </a:t>
            </a:r>
            <a:r>
              <a:rPr lang="zh-CN" altLang="en-US"/>
              <a:t>进一步求值：</a:t>
            </a:r>
          </a:p>
          <a:p>
            <a:pPr algn="l"/>
            <a:r>
              <a:rPr lang="en-US" altLang="zh-CN"/>
              <a:t>if (“world” MATCHES “Hello”) </a:t>
            </a:r>
            <a:r>
              <a:rPr lang="zh-CN" altLang="en-US"/>
              <a:t>从而会执行假分支，结果不正常了。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10" y="5799455"/>
            <a:ext cx="2940050" cy="43053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解决：用引号包裹起来，防止被当做变量名</a:t>
            </a:r>
            <a:endParaRPr lang="en-US" altLang="zh-C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745" y="2727960"/>
            <a:ext cx="5223510" cy="2545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98725" y="1747520"/>
            <a:ext cx="6812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初学者如果搞不明白，可以把所有不确定的地方都套上一层引号，</a:t>
            </a:r>
          </a:p>
          <a:p>
            <a:r>
              <a:rPr lang="zh-CN" altLang="en-US"/>
              <a:t>例如</a:t>
            </a:r>
            <a:r>
              <a:rPr lang="en-US" altLang="zh-CN"/>
              <a:t>”${MYVAR}”</a:t>
            </a:r>
            <a:r>
              <a:rPr lang="zh-CN" altLang="en-US"/>
              <a:t>，这样就可以避免被</a:t>
            </a:r>
            <a:r>
              <a:rPr lang="en-US" altLang="zh-CN"/>
              <a:t> if </a:t>
            </a:r>
            <a:r>
              <a:rPr lang="zh-CN" altLang="en-US"/>
              <a:t>当做变量名来求值了。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15" y="5802630"/>
            <a:ext cx="2730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章：变量与作用域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变量的传播规则：父会传</a:t>
            </a:r>
            <a:r>
              <a:rPr lang="zh-CN" altLang="en-US">
                <a:sym typeface="+mn-ea"/>
              </a:rPr>
              <a:t>给</a:t>
            </a:r>
            <a:r>
              <a:rPr lang="zh-CN" altLang="en-US"/>
              <a:t>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父模块里定义的变量，会传递给子模块。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65" y="2389505"/>
            <a:ext cx="7087235" cy="207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790" y="4677410"/>
            <a:ext cx="577215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45" y="5829935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如果有多个源文件呢？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变量的传播规则：</a:t>
            </a:r>
            <a:r>
              <a:rPr lang="zh-CN" altLang="en-US">
                <a:sym typeface="+mn-ea"/>
              </a:rPr>
              <a:t>子不传给父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但是子模块</a:t>
            </a:r>
            <a:r>
              <a:rPr lang="zh-CN" altLang="en-US"/>
              <a:t>里定义的变量，不会传递给</a:t>
            </a:r>
            <a:r>
              <a:rPr lang="zh-CN" altLang="en-US">
                <a:sym typeface="+mn-ea"/>
              </a:rPr>
              <a:t>父模块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5" y="4775200"/>
            <a:ext cx="5873115" cy="802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160" y="2378710"/>
            <a:ext cx="7092315" cy="210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30" y="5923915"/>
            <a:ext cx="168021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变量的传播规则：子不传给父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如果父模块里本来就定义了同名变量，则离开子模块后仍保持父模块原来设置的值。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65" y="2359025"/>
            <a:ext cx="6047105" cy="213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840" y="4779645"/>
            <a:ext cx="5863590" cy="814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25" y="5927725"/>
            <a:ext cx="2827020" cy="56134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如果子模块需要向父模块里传变量怎么办？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可以用</a:t>
            </a:r>
            <a:r>
              <a:rPr lang="en-US" altLang="zh-CN"/>
              <a:t> set </a:t>
            </a:r>
            <a:r>
              <a:rPr lang="zh-CN" altLang="en-US"/>
              <a:t>的</a:t>
            </a:r>
            <a:r>
              <a:rPr lang="en-US" altLang="zh-CN"/>
              <a:t> PARENT_SCOPE </a:t>
            </a:r>
            <a:r>
              <a:rPr lang="zh-CN" altLang="en-US"/>
              <a:t>选项，把一个变量传递到上一层作用域（也就是父模块）。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65" y="2522220"/>
            <a:ext cx="6047105" cy="213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4864100"/>
            <a:ext cx="556450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7225" y="6297930"/>
            <a:ext cx="434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加上</a:t>
            </a:r>
            <a:r>
              <a:rPr lang="en-US" altLang="zh-CN" dirty="0" smtClean="0"/>
              <a:t>PARENT_SCOPE</a:t>
            </a:r>
            <a:r>
              <a:rPr lang="zh-CN" altLang="en-US" dirty="0" smtClean="0"/>
              <a:t>可以影响到外面去</a:t>
            </a:r>
            <a:endParaRPr lang="zh-CN" altLang="en-US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如果子模块需要向父模块里传变量怎么办？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如果父模块里没有定义</a:t>
            </a:r>
            <a:r>
              <a:rPr lang="en-US" altLang="zh-CN" dirty="0">
                <a:sym typeface="+mn-ea"/>
              </a:rPr>
              <a:t> MYVAR </a:t>
            </a:r>
            <a:r>
              <a:rPr lang="zh-CN" altLang="en-US" dirty="0">
                <a:sym typeface="+mn-ea"/>
              </a:rPr>
              <a:t>的话，也可以用缓存变量向外部传变量（不推荐）。但是这样就不光父模块可见了，父模块的父模块，到处都可见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缓存变量是全局的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55" y="4816475"/>
            <a:ext cx="5674360" cy="74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65" y="2644775"/>
            <a:ext cx="6096635" cy="1813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700" y="416242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Cmake</a:t>
            </a:r>
            <a:r>
              <a:rPr lang="zh-CN" altLang="en-US" dirty="0" smtClean="0"/>
              <a:t>自己的局部变量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" y="5286375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Cmake</a:t>
            </a:r>
            <a:r>
              <a:rPr lang="zh-CN" altLang="en-US" dirty="0" smtClean="0"/>
              <a:t>自己的缓存变量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638425" y="4048125"/>
            <a:ext cx="3458210" cy="298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638425" y="5557520"/>
            <a:ext cx="20383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1975" y="629793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Cmake</a:t>
            </a:r>
            <a:r>
              <a:rPr lang="zh-CN" altLang="en-US" dirty="0" smtClean="0"/>
              <a:t>自己的环境变量，见后面</a:t>
            </a:r>
            <a:endParaRPr lang="zh-CN" altLang="en-US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除了父子模块之外还有哪些是带独立作用域的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en-US" altLang="zh-CN" dirty="0" err="1"/>
              <a:t>XXX.cmake</a:t>
            </a:r>
            <a:r>
              <a:rPr lang="en-US" altLang="zh-CN" dirty="0"/>
              <a:t> </a:t>
            </a:r>
            <a:r>
              <a:rPr lang="zh-CN" altLang="en-US" b="1" dirty="0"/>
              <a:t>没有</a:t>
            </a:r>
            <a:r>
              <a:rPr lang="zh-CN" altLang="en-US" dirty="0"/>
              <a:t>独立</a:t>
            </a:r>
            <a:r>
              <a:rPr lang="zh-CN" altLang="en-US" dirty="0" smtClean="0"/>
              <a:t>作用域，甚至子模块</a:t>
            </a:r>
            <a:r>
              <a:rPr lang="en-US" altLang="zh-CN" dirty="0" smtClean="0"/>
              <a:t>include</a:t>
            </a:r>
            <a:r>
              <a:rPr lang="zh-CN" altLang="en-US" dirty="0" smtClean="0"/>
              <a:t>，外面的父模块也可以看得到</a:t>
            </a:r>
            <a:endParaRPr lang="zh-CN" altLang="en-US" dirty="0"/>
          </a:p>
          <a:p>
            <a:r>
              <a:rPr lang="en-US" dirty="0" err="1">
                <a:sym typeface="+mn-ea"/>
              </a:rPr>
              <a:t>add_subdirectory</a:t>
            </a:r>
            <a:r>
              <a:rPr lang="en-US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CMakeLists.txt </a:t>
            </a:r>
            <a:r>
              <a:rPr lang="zh-CN" altLang="en-US" b="1" dirty="0">
                <a:sym typeface="+mn-ea"/>
              </a:rPr>
              <a:t>有</a:t>
            </a:r>
            <a:r>
              <a:rPr lang="zh-CN" altLang="en-US" dirty="0">
                <a:sym typeface="+mn-ea"/>
              </a:rPr>
              <a:t>独立作用域</a:t>
            </a:r>
          </a:p>
          <a:p>
            <a:r>
              <a:rPr lang="en-US" altLang="zh-CN" dirty="0">
                <a:sym typeface="+mn-ea"/>
              </a:rPr>
              <a:t>macro </a:t>
            </a:r>
            <a:r>
              <a:rPr lang="zh-CN" altLang="en-US" b="1" dirty="0">
                <a:sym typeface="+mn-ea"/>
              </a:rPr>
              <a:t>没有</a:t>
            </a:r>
            <a:r>
              <a:rPr lang="zh-CN" altLang="en-US" dirty="0">
                <a:sym typeface="+mn-ea"/>
              </a:rPr>
              <a:t>独立</a:t>
            </a:r>
            <a:r>
              <a:rPr lang="zh-CN" altLang="en-US" dirty="0" smtClean="0">
                <a:sym typeface="+mn-ea"/>
              </a:rPr>
              <a:t>作用域，插入执行，里面的变量会暴露出来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function </a:t>
            </a:r>
            <a:r>
              <a:rPr lang="zh-CN" altLang="en-US" b="1" dirty="0">
                <a:sym typeface="+mn-ea"/>
              </a:rPr>
              <a:t>有</a:t>
            </a:r>
            <a:r>
              <a:rPr lang="zh-CN" altLang="en-US" dirty="0">
                <a:sym typeface="+mn-ea"/>
              </a:rPr>
              <a:t>独立</a:t>
            </a:r>
            <a:r>
              <a:rPr lang="zh-CN" altLang="en-US" dirty="0" smtClean="0">
                <a:sym typeface="+mn-ea"/>
              </a:rPr>
              <a:t>作用域，里面的变量不会暴露出来，要返回值的话</a:t>
            </a:r>
            <a:r>
              <a:rPr lang="zh-CN" altLang="en-US" dirty="0" smtClean="0">
                <a:sym typeface="+mn-ea"/>
              </a:rPr>
              <a:t>得用</a:t>
            </a:r>
            <a:r>
              <a:rPr lang="en-US" altLang="zh-CN" dirty="0"/>
              <a:t>PARENT_SCORE </a:t>
            </a:r>
            <a:endParaRPr lang="zh-CN" altLang="en-US" dirty="0">
              <a:sym typeface="+mn-ea"/>
            </a:endParaRPr>
          </a:p>
          <a:p>
            <a:r>
              <a:rPr lang="zh-CN" altLang="en-US" dirty="0"/>
              <a:t>（因此</a:t>
            </a:r>
            <a:r>
              <a:rPr lang="en-US" altLang="zh-CN" dirty="0"/>
              <a:t> PARENT_SCORE </a:t>
            </a:r>
            <a:r>
              <a:rPr lang="zh-CN" altLang="en-US" dirty="0"/>
              <a:t>也可以用于</a:t>
            </a:r>
            <a:r>
              <a:rPr lang="en-US" altLang="zh-CN" dirty="0"/>
              <a:t> function </a:t>
            </a:r>
            <a:r>
              <a:rPr lang="zh-CN" altLang="en-US" dirty="0"/>
              <a:t>的返回值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https://cmake.org/cmake/help/v3.16/command/set.html</a:t>
            </a:r>
          </a:p>
          <a:p>
            <a:r>
              <a:rPr lang="zh-CN" altLang="en-US" dirty="0"/>
              <a:t>https://blog.csdn.net/Calvin_zhou/article/details/104060927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环境变量的访问方式：</a:t>
            </a:r>
            <a:r>
              <a:rPr lang="en-US" altLang="zh-CN"/>
              <a:t>$ENV{xx}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</a:t>
            </a:r>
            <a:r>
              <a:rPr lang="en-US" altLang="zh-CN"/>
              <a:t> ${xx} </a:t>
            </a:r>
            <a:r>
              <a:rPr lang="zh-CN" altLang="en-US"/>
              <a:t>访问的是局部变量，局部变量服从刚刚所说的父子模块传播规则。</a:t>
            </a:r>
          </a:p>
          <a:p>
            <a:r>
              <a:rPr lang="zh-CN" altLang="en-US"/>
              <a:t>而还有一种特殊的方式可以访问到系统的环境变量（</a:t>
            </a:r>
            <a:r>
              <a:rPr lang="en-US" altLang="zh-CN"/>
              <a:t>environment variable</a:t>
            </a:r>
            <a:r>
              <a:rPr lang="zh-CN" altLang="en-US"/>
              <a:t>）：</a:t>
            </a:r>
            <a:r>
              <a:rPr lang="en-US" altLang="zh-CN"/>
              <a:t>$ENV{xx}</a:t>
            </a:r>
            <a:r>
              <a:rPr lang="zh-CN" altLang="en-US"/>
              <a:t>。</a:t>
            </a:r>
          </a:p>
          <a:p>
            <a:r>
              <a:rPr lang="zh-CN" altLang="en-US"/>
              <a:t>比如</a:t>
            </a:r>
            <a:r>
              <a:rPr lang="en-US" altLang="zh-CN"/>
              <a:t> $ENV{PATH} </a:t>
            </a:r>
            <a:r>
              <a:rPr lang="zh-CN" altLang="en-US"/>
              <a:t>就是获取</a:t>
            </a:r>
            <a:r>
              <a:rPr lang="en-US" altLang="zh-CN"/>
              <a:t> PATH </a:t>
            </a:r>
            <a:r>
              <a:rPr lang="zh-CN" altLang="en-US"/>
              <a:t>这个环境变量的值。</a:t>
            </a:r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3148965"/>
            <a:ext cx="4972050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" y="5062855"/>
            <a:ext cx="1203706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缓存变量的访问方式：</a:t>
            </a:r>
            <a:r>
              <a:rPr lang="en-US" altLang="zh-CN"/>
              <a:t>$CACHE{xx}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此外，还可以用</a:t>
            </a:r>
            <a:r>
              <a:rPr lang="en-US" altLang="zh-CN"/>
              <a:t> $CACHE{xx} </a:t>
            </a:r>
            <a:r>
              <a:rPr lang="zh-CN" altLang="en-US"/>
              <a:t>来访问缓存里的</a:t>
            </a:r>
            <a:r>
              <a:rPr lang="en-US" altLang="zh-CN"/>
              <a:t> xx </a:t>
            </a:r>
            <a:r>
              <a:rPr lang="zh-CN" altLang="en-US"/>
              <a:t>变量。</a:t>
            </a:r>
          </a:p>
          <a:p>
            <a:r>
              <a:rPr lang="zh-CN" altLang="en-US"/>
              <a:t>缓存变量和环境变量是不论父子模块都共用的，没有作用域一说。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60" y="2897505"/>
            <a:ext cx="9099550" cy="1819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5599" y="26289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这里没有</a:t>
            </a:r>
            <a:r>
              <a:rPr lang="en-US" altLang="zh-CN" dirty="0" smtClean="0"/>
              <a:t>set</a:t>
            </a:r>
            <a:r>
              <a:rPr lang="zh-CN" altLang="en-US" dirty="0" smtClean="0"/>
              <a:t>这个变量，直接从缓存里面读取的</a:t>
            </a:r>
            <a:endParaRPr lang="zh-CN" altLang="en-US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${xx} </a:t>
            </a:r>
            <a:r>
              <a:rPr lang="zh-CN"/>
              <a:t>找不到局部变量时，会自动去找缓存变量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${xx} </a:t>
            </a:r>
            <a:r>
              <a:rPr lang="zh-CN" altLang="en-US" dirty="0"/>
              <a:t>当找不到名为</a:t>
            </a:r>
            <a:r>
              <a:rPr lang="en-US" altLang="zh-CN" dirty="0"/>
              <a:t> xx </a:t>
            </a:r>
            <a:r>
              <a:rPr lang="zh-CN" altLang="en-US" dirty="0"/>
              <a:t>的局</a:t>
            </a:r>
            <a:r>
              <a:rPr lang="zh-CN" dirty="0">
                <a:sym typeface="+mn-ea"/>
              </a:rPr>
              <a:t>部变量时，就会去在缓存里查找名为</a:t>
            </a:r>
            <a:r>
              <a:rPr lang="en-US" altLang="zh-CN" dirty="0">
                <a:sym typeface="+mn-ea"/>
              </a:rPr>
              <a:t> xx </a:t>
            </a:r>
            <a:r>
              <a:rPr lang="zh-CN" altLang="en-US" dirty="0">
                <a:sym typeface="+mn-ea"/>
              </a:rPr>
              <a:t>的缓存变量。</a:t>
            </a:r>
          </a:p>
          <a:p>
            <a:r>
              <a:rPr lang="zh-CN" altLang="en-US" dirty="0">
                <a:sym typeface="+mn-ea"/>
              </a:rPr>
              <a:t>因此这里</a:t>
            </a:r>
            <a:r>
              <a:rPr lang="en-US" altLang="zh-CN" dirty="0">
                <a:sym typeface="+mn-ea"/>
              </a:rPr>
              <a:t> CMAKE_BUILD_TYPE </a:t>
            </a:r>
            <a:r>
              <a:rPr lang="zh-CN" altLang="en-US" dirty="0">
                <a:sym typeface="+mn-ea"/>
              </a:rPr>
              <a:t>虽然在代码里没被</a:t>
            </a:r>
            <a:r>
              <a:rPr lang="en-US" altLang="zh-CN" dirty="0">
                <a:sym typeface="+mn-ea"/>
              </a:rPr>
              <a:t> set</a:t>
            </a:r>
            <a:r>
              <a:rPr lang="zh-CN" altLang="en-US" dirty="0">
                <a:sym typeface="+mn-ea"/>
              </a:rPr>
              <a:t>，但是他被</a:t>
            </a:r>
            <a:r>
              <a:rPr lang="en-US" altLang="zh-CN" dirty="0">
                <a:sym typeface="+mn-ea"/>
              </a:rPr>
              <a:t>-D</a:t>
            </a:r>
            <a:r>
              <a:rPr lang="zh-CN" altLang="en-US" dirty="0">
                <a:sym typeface="+mn-ea"/>
              </a:rPr>
              <a:t>参数固定在缓存里了。</a:t>
            </a:r>
          </a:p>
          <a:p>
            <a:r>
              <a:rPr lang="zh-CN" altLang="en-US" dirty="0">
                <a:sym typeface="+mn-ea"/>
              </a:rPr>
              <a:t>所以</a:t>
            </a:r>
            <a:r>
              <a:rPr lang="en-US" altLang="zh-CN" dirty="0">
                <a:sym typeface="+mn-ea"/>
              </a:rPr>
              <a:t> ${CMAKE_BUILD_TYPE} </a:t>
            </a:r>
            <a:r>
              <a:rPr lang="zh-CN" altLang="en-US" dirty="0">
                <a:sym typeface="+mn-ea"/>
              </a:rPr>
              <a:t>自动变成</a:t>
            </a:r>
            <a:r>
              <a:rPr lang="en-US" altLang="zh-CN" dirty="0">
                <a:sym typeface="+mn-ea"/>
              </a:rPr>
              <a:t> $CACHE{CMAKE_BUILD_TYPE} </a:t>
            </a:r>
            <a:r>
              <a:rPr lang="zh-CN" altLang="en-US" dirty="0">
                <a:sym typeface="+mn-ea"/>
              </a:rPr>
              <a:t>从而找到变量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所以为啥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可以通过</a:t>
            </a:r>
            <a:endParaRPr lang="en-US" altLang="zh-CN" dirty="0" smtClean="0">
              <a:sym typeface="+mn-ea"/>
            </a:endParaRPr>
          </a:p>
          <a:p>
            <a:r>
              <a:rPr lang="en-US" altLang="zh-CN" dirty="0" smtClean="0">
                <a:sym typeface="+mn-ea"/>
              </a:rPr>
              <a:t>-D</a:t>
            </a:r>
            <a:r>
              <a:rPr lang="zh-CN" altLang="en-US" dirty="0" smtClean="0">
                <a:sym typeface="+mn-ea"/>
              </a:rPr>
              <a:t>参数传递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>
                <a:sym typeface="+mn-ea"/>
              </a:rPr>
              <a:t>一</a:t>
            </a:r>
            <a:r>
              <a:rPr lang="zh-CN" altLang="en-US" dirty="0" smtClean="0">
                <a:sym typeface="+mn-ea"/>
              </a:rPr>
              <a:t>个变量</a:t>
            </a:r>
            <a:endParaRPr lang="zh-CN" altLang="en-US" dirty="0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15" y="2997835"/>
            <a:ext cx="7379335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if (DEFINED MYVAR) </a:t>
            </a:r>
            <a:r>
              <a:rPr lang="zh-CN" altLang="en-US"/>
              <a:t>可以判断是否存在</a:t>
            </a:r>
            <a:r>
              <a:rPr lang="en-US" altLang="zh-CN"/>
              <a:t> MYVAR </a:t>
            </a:r>
            <a:r>
              <a:rPr lang="zh-CN" altLang="en-US"/>
              <a:t>这个局部变量或缓存变量。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05" y="2455545"/>
            <a:ext cx="5534025" cy="2867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15" y="5734050"/>
            <a:ext cx="2705735" cy="44323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值得注意的是：空字符串不代表变量不存在。因此即使是空字符串</a:t>
            </a:r>
            <a:r>
              <a:rPr lang="en-US" altLang="zh-CN"/>
              <a:t> DEFINED </a:t>
            </a:r>
            <a:r>
              <a:rPr lang="zh-CN" altLang="en-US"/>
              <a:t>也认为存在。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30" y="2317750"/>
            <a:ext cx="5463540" cy="3183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045" y="5771515"/>
            <a:ext cx="1821180" cy="487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逐个添加即可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(xx) </a:t>
            </a:r>
            <a:r>
              <a:rPr lang="zh-CN" altLang="en-US"/>
              <a:t>就可以判断某变量是否存在且不为空字符串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可以直接用</a:t>
            </a:r>
            <a:r>
              <a:rPr lang="en-US" altLang="zh-CN"/>
              <a:t> if (xx) </a:t>
            </a:r>
            <a:r>
              <a:rPr lang="zh-CN" altLang="en-US"/>
              <a:t>来判断是否为空字符串，因为空字符串等价于</a:t>
            </a:r>
            <a:r>
              <a:rPr lang="en-US" altLang="zh-CN"/>
              <a:t> FALSE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2291715"/>
            <a:ext cx="6492240" cy="3132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85" y="5795010"/>
            <a:ext cx="5269230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(DEFINED ENV{xx}) </a:t>
            </a:r>
            <a:r>
              <a:rPr lang="zh-CN" altLang="en-US"/>
              <a:t>判断某环境变量是否存在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因为</a:t>
            </a:r>
            <a:r>
              <a:rPr lang="en-US" altLang="zh-CN"/>
              <a:t> $ENV{xx} </a:t>
            </a:r>
            <a:r>
              <a:rPr lang="zh-CN" altLang="en-US"/>
              <a:t>代表环境变量，因此在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if </a:t>
            </a:r>
            <a:r>
              <a:rPr lang="zh-CN" altLang="en-US"/>
              <a:t>中也可以用</a:t>
            </a:r>
            <a:r>
              <a:rPr lang="en-US" altLang="zh-CN"/>
              <a:t> ENV{xx} </a:t>
            </a:r>
            <a:r>
              <a:rPr lang="zh-CN" altLang="en-US"/>
              <a:t>来表示环境变量。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70" y="2468245"/>
            <a:ext cx="5269230" cy="306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90" y="5904865"/>
            <a:ext cx="2581910" cy="4648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77825" y="3321050"/>
            <a:ext cx="5362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</a:t>
            </a:r>
            <a:r>
              <a:rPr lang="en-US" altLang="zh-CN" dirty="0"/>
              <a:t> </a:t>
            </a:r>
            <a:r>
              <a:rPr lang="en-US" dirty="0"/>
              <a:t>set </a:t>
            </a:r>
            <a:r>
              <a:rPr lang="zh-CN" altLang="en-US" dirty="0"/>
              <a:t>的第一参数和</a:t>
            </a:r>
            <a:r>
              <a:rPr lang="en-US" altLang="zh-CN" dirty="0"/>
              <a:t> if </a:t>
            </a:r>
            <a:r>
              <a:rPr lang="zh-CN" altLang="en-US" dirty="0"/>
              <a:t>的参数都是不加</a:t>
            </a:r>
            <a:r>
              <a:rPr lang="en-US" altLang="zh-CN" dirty="0"/>
              <a:t> $ </a:t>
            </a:r>
            <a:r>
              <a:rPr lang="zh-CN" altLang="en-US" dirty="0"/>
              <a:t>的，所以要设置</a:t>
            </a:r>
            <a:r>
              <a:rPr lang="en-US" altLang="zh-CN" dirty="0"/>
              <a:t> ${x} </a:t>
            </a:r>
            <a:r>
              <a:rPr lang="zh-CN" altLang="en-US" dirty="0"/>
              <a:t>就变成了</a:t>
            </a:r>
            <a:r>
              <a:rPr lang="en-US" altLang="zh-CN" dirty="0"/>
              <a:t> set(x ...)</a:t>
            </a:r>
            <a:r>
              <a:rPr lang="zh-CN" altLang="en-US" dirty="0"/>
              <a:t>。而设置</a:t>
            </a:r>
            <a:r>
              <a:rPr lang="en-US" altLang="zh-CN" dirty="0"/>
              <a:t> $ENV{x} </a:t>
            </a:r>
            <a:r>
              <a:rPr lang="zh-CN" altLang="en-US" dirty="0"/>
              <a:t>自然就是</a:t>
            </a:r>
            <a:r>
              <a:rPr lang="en-US" altLang="zh-CN" dirty="0"/>
              <a:t> set(ENV{x} ...) </a:t>
            </a:r>
            <a:r>
              <a:rPr lang="zh-CN" altLang="en-US" dirty="0"/>
              <a:t>咯。</a:t>
            </a:r>
          </a:p>
          <a:p>
            <a:r>
              <a:rPr lang="zh-CN" altLang="en-US" dirty="0">
                <a:sym typeface="+mn-ea"/>
              </a:rPr>
              <a:t>同理还可以用</a:t>
            </a:r>
            <a:r>
              <a:rPr lang="en-US" altLang="zh-CN" dirty="0">
                <a:sym typeface="+mn-ea"/>
              </a:rPr>
              <a:t> </a:t>
            </a:r>
            <a:r>
              <a:rPr lang="en-US" dirty="0">
                <a:sym typeface="+mn-ea"/>
              </a:rPr>
              <a:t>if (DEFINED CACHE{x}) </a:t>
            </a:r>
            <a:r>
              <a:rPr lang="zh-CN" altLang="en-US" dirty="0">
                <a:sym typeface="+mn-ea"/>
              </a:rPr>
              <a:t>判断是否存在这个缓存变量，但是</a:t>
            </a:r>
            <a:r>
              <a:rPr lang="en-US" altLang="zh-CN" dirty="0">
                <a:sym typeface="+mn-ea"/>
              </a:rPr>
              <a:t> set(CACHE{x} ...) </a:t>
            </a:r>
            <a:r>
              <a:rPr lang="zh-CN" altLang="en-US" dirty="0">
                <a:sym typeface="+mn-ea"/>
              </a:rPr>
              <a:t>就不行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因为已经有</a:t>
            </a:r>
            <a:r>
              <a:rPr lang="en-US" altLang="zh-CN" dirty="0" smtClean="0">
                <a:sym typeface="+mn-ea"/>
              </a:rPr>
              <a:t>CACHE:BOOL</a:t>
            </a:r>
            <a:r>
              <a:rPr lang="zh-CN" altLang="en-US" dirty="0" smtClean="0">
                <a:sym typeface="+mn-ea"/>
              </a:rPr>
              <a:t>那个东西了</a:t>
            </a:r>
            <a:endParaRPr 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bash </a:t>
            </a:r>
            <a:r>
              <a:rPr lang="zh-CN" altLang="en-US"/>
              <a:t>设置环境变量试试看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320" y="1584325"/>
            <a:ext cx="6490970" cy="4612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" y="2558415"/>
            <a:ext cx="50768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章：其他小建议</a:t>
            </a:r>
            <a:endParaRPr lang="en-US" altLang="zh-CN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r>
              <a:rPr lang="en-US"/>
              <a:t>CCache</a:t>
            </a:r>
            <a:r>
              <a:rPr lang="zh-CN" altLang="en-US"/>
              <a:t>：编译加速缓存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用法：把</a:t>
            </a:r>
            <a:r>
              <a:rPr lang="en-US" altLang="zh-CN" dirty="0"/>
              <a:t> </a:t>
            </a:r>
            <a:r>
              <a:rPr lang="en-US" altLang="zh-CN" dirty="0" err="1"/>
              <a:t>gcc</a:t>
            </a:r>
            <a:r>
              <a:rPr lang="en-US" altLang="zh-CN" dirty="0"/>
              <a:t> -c main.cpp -o main </a:t>
            </a:r>
            <a:r>
              <a:rPr lang="zh-CN" altLang="en-US" dirty="0"/>
              <a:t>换成</a:t>
            </a:r>
            <a:r>
              <a:rPr lang="en-US" altLang="zh-CN" dirty="0"/>
              <a:t> </a:t>
            </a:r>
            <a:r>
              <a:rPr lang="en-US" altLang="zh-CN" dirty="0" err="1"/>
              <a:t>ccache</a:t>
            </a:r>
            <a:r>
              <a:rPr lang="en-US" altLang="zh-CN" dirty="0"/>
              <a:t> </a:t>
            </a:r>
            <a:r>
              <a:rPr lang="en-US" altLang="zh-CN" dirty="0" err="1"/>
              <a:t>gcc</a:t>
            </a:r>
            <a:r>
              <a:rPr lang="en-US" altLang="zh-CN" dirty="0"/>
              <a:t> -c main.cpp -o main </a:t>
            </a:r>
            <a:r>
              <a:rPr lang="zh-CN" altLang="en-US" dirty="0"/>
              <a:t>即可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中可以这样来启用</a:t>
            </a:r>
            <a:r>
              <a:rPr lang="en-US" altLang="zh-CN" dirty="0"/>
              <a:t> </a:t>
            </a:r>
            <a:r>
              <a:rPr lang="en-US" altLang="zh-CN" dirty="0" err="1"/>
              <a:t>ccache</a:t>
            </a:r>
            <a:r>
              <a:rPr lang="zh-CN" altLang="en-US" dirty="0"/>
              <a:t>（就是给每个编译和链接命令前面加上</a:t>
            </a:r>
            <a:r>
              <a:rPr lang="en-US" altLang="zh-CN" dirty="0"/>
              <a:t> </a:t>
            </a:r>
            <a:r>
              <a:rPr lang="en-US" altLang="zh-CN" dirty="0" err="1"/>
              <a:t>ccache</a:t>
            </a:r>
            <a:r>
              <a:rPr lang="zh-CN" altLang="en-US" dirty="0"/>
              <a:t>）：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CCache</a:t>
            </a:r>
            <a:r>
              <a:rPr lang="en-US" altLang="zh-CN" dirty="0"/>
              <a:t> </a:t>
            </a:r>
            <a:r>
              <a:rPr lang="zh-CN" altLang="en-US" dirty="0"/>
              <a:t>官方网站：</a:t>
            </a:r>
            <a:r>
              <a:rPr lang="en-US" dirty="0"/>
              <a:t>https://ccache.dev/</a:t>
            </a:r>
            <a:r>
              <a:rPr lang="zh-CN" altLang="en-US" dirty="0"/>
              <a:t>（不过好像不支持</a:t>
            </a:r>
            <a:r>
              <a:rPr lang="en-US" altLang="zh-CN" dirty="0"/>
              <a:t> MSVC </a:t>
            </a:r>
            <a:r>
              <a:rPr lang="zh-CN" altLang="en-US" dirty="0"/>
              <a:t>的样子</a:t>
            </a:r>
            <a:r>
              <a:rPr lang="en-US" altLang="zh-CN" dirty="0"/>
              <a:t>……</a:t>
            </a:r>
            <a:r>
              <a:rPr lang="zh-CN" altLang="en-US" dirty="0" smtClean="0">
                <a:sym typeface="+mn-ea"/>
              </a:rPr>
              <a:t>）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目的是：改一个头文件，全部都编译一遍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2671445"/>
            <a:ext cx="6936740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添加一个</a:t>
            </a:r>
            <a:r>
              <a:rPr lang="en-US" altLang="zh-CN"/>
              <a:t> run </a:t>
            </a:r>
            <a:r>
              <a:rPr lang="zh-CN" altLang="en-US"/>
              <a:t>伪目标，用于启动主程序（可执行文件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创建一个</a:t>
            </a:r>
            <a:r>
              <a:rPr lang="en-US" altLang="zh-CN"/>
              <a:t> run </a:t>
            </a:r>
            <a:r>
              <a:rPr lang="zh-CN" altLang="en-US"/>
              <a:t>伪目标，其执行</a:t>
            </a:r>
            <a:r>
              <a:rPr lang="en-US" altLang="zh-CN"/>
              <a:t> main </a:t>
            </a:r>
            <a:r>
              <a:rPr lang="zh-CN" altLang="en-US"/>
              <a:t>的可执行文件。</a:t>
            </a:r>
          </a:p>
          <a:p>
            <a:r>
              <a:rPr lang="zh-CN" altLang="en-US"/>
              <a:t>这里用了生成器表达式</a:t>
            </a:r>
            <a:r>
              <a:rPr lang="en-US" altLang="zh-CN"/>
              <a:t> $&lt;TARGET_FILE:main&gt;</a:t>
            </a:r>
            <a:r>
              <a:rPr lang="zh-CN" altLang="en-US"/>
              <a:t>，会自动让</a:t>
            </a:r>
            <a:r>
              <a:rPr lang="en-US" altLang="zh-CN"/>
              <a:t> run </a:t>
            </a:r>
            <a:r>
              <a:rPr lang="zh-CN" altLang="en-US"/>
              <a:t>依赖于</a:t>
            </a:r>
            <a:r>
              <a:rPr lang="en-US" altLang="zh-CN"/>
              <a:t> main</a:t>
            </a:r>
            <a:r>
              <a:rPr lang="zh-CN" altLang="en-US"/>
              <a:t>。</a:t>
            </a: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如果不放心有没有自动依赖上，手动加一个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add_dependencies(run main)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也是可以的。</a:t>
            </a:r>
            <a:endParaRPr lang="zh-CN" altLang="en-US"/>
          </a:p>
          <a:p>
            <a:r>
              <a:rPr lang="zh-CN" altLang="en-US"/>
              <a:t>这样就可以在命令行运行</a:t>
            </a:r>
            <a:r>
              <a:rPr lang="en-US" altLang="zh-CN"/>
              <a:t> cmake --build build --target run </a:t>
            </a:r>
            <a:r>
              <a:rPr lang="zh-CN" altLang="en-US"/>
              <a:t>来启动</a:t>
            </a:r>
            <a:r>
              <a:rPr lang="en-US" altLang="zh-CN"/>
              <a:t> main.exe </a:t>
            </a:r>
            <a:r>
              <a:rPr lang="zh-CN" altLang="en-US"/>
              <a:t>运行了。</a:t>
            </a:r>
          </a:p>
          <a:p>
            <a:r>
              <a:rPr lang="zh-CN" altLang="en-US"/>
              <a:t>而不必根据不同的平台，手动写出</a:t>
            </a:r>
            <a:r>
              <a:rPr lang="en-US" altLang="zh-CN"/>
              <a:t> build/main </a:t>
            </a:r>
            <a:r>
              <a:rPr lang="zh-CN" altLang="en-US"/>
              <a:t>或是</a:t>
            </a:r>
            <a:r>
              <a:rPr lang="en-US" altLang="zh-CN"/>
              <a:t> build\main.exe</a:t>
            </a:r>
            <a:r>
              <a:rPr lang="zh-CN" altLang="en-US"/>
              <a:t>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3796030"/>
            <a:ext cx="63436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881880"/>
            <a:ext cx="10191750" cy="2028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58300" y="41910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</a:t>
            </a:r>
            <a:r>
              <a:rPr lang="zh-CN" altLang="en-US" dirty="0" smtClean="0"/>
              <a:t>时可以执行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这个目标程序</a:t>
            </a:r>
            <a:endParaRPr lang="zh-CN" altLang="en-US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再加一个</a:t>
            </a:r>
            <a:r>
              <a:rPr lang="en-US" altLang="zh-CN"/>
              <a:t> configure </a:t>
            </a:r>
            <a:r>
              <a:rPr lang="zh-CN" altLang="en-US">
                <a:sym typeface="+mn-ea"/>
              </a:rPr>
              <a:t>伪目标，用于可视化地修改缓存变量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这样就可以用</a:t>
            </a:r>
            <a:r>
              <a:rPr lang="en-US" altLang="zh-CN"/>
              <a:t>	cmake --build build --target configure </a:t>
            </a:r>
            <a:r>
              <a:rPr lang="zh-CN" altLang="en-US"/>
              <a:t>来启动</a:t>
            </a:r>
            <a:r>
              <a:rPr lang="en-US" altLang="zh-CN"/>
              <a:t> ccmake </a:t>
            </a:r>
            <a:r>
              <a:rPr lang="zh-CN" altLang="en-US"/>
              <a:t>修改缓存了。</a:t>
            </a:r>
          </a:p>
          <a:p>
            <a:r>
              <a:rPr lang="zh-CN" altLang="en-US"/>
              <a:t>这在</a:t>
            </a:r>
            <a:r>
              <a:rPr lang="en-US" altLang="zh-CN"/>
              <a:t> Linux </a:t>
            </a:r>
            <a:r>
              <a:rPr lang="zh-CN" altLang="en-US"/>
              <a:t>上相当于</a:t>
            </a:r>
            <a:r>
              <a:rPr lang="en-US" altLang="zh-CN"/>
              <a:t> ccmake -B build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则是</a:t>
            </a:r>
            <a:r>
              <a:rPr lang="en-US" altLang="zh-CN"/>
              <a:t> cmake-gui -B build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999740"/>
            <a:ext cx="11684000" cy="13690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章：深入理解列表</a:t>
            </a:r>
          </a:p>
        </p:txBody>
      </p:sp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章：库的传播规则</a:t>
            </a:r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章：我推荐的目录组织格式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使用变量来存储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15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如果源码放在子文件夹里怎么办？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必须把路径名和后缀名的排列组合全部写出来吗？感觉好麻烦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lstStyle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章：项目配置变量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各种构建模式在编译器选项上的区别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小技巧：设定一个变量的默认值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30515" y="4351245"/>
            <a:ext cx="766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现代</a:t>
            </a:r>
            <a:r>
              <a:rPr lang="en-US" altLang="zh-CN" dirty="0" err="1" smtClean="0"/>
              <a:t>target_link_libraries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Public</a:t>
            </a:r>
            <a:r>
              <a:rPr lang="zh-CN" altLang="en-US" dirty="0" smtClean="0"/>
              <a:t>的应用：会自动将头文件、定义、其他库</a:t>
            </a:r>
            <a:endParaRPr lang="en-US" altLang="zh-CN" dirty="0" smtClean="0"/>
          </a:p>
          <a:p>
            <a:r>
              <a:rPr lang="zh-CN" altLang="en-US" dirty="0"/>
              <a:t>传播给</a:t>
            </a:r>
            <a:r>
              <a:rPr lang="zh-CN" altLang="en-US" dirty="0" smtClean="0"/>
              <a:t>你，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和子模块的关系：</a:t>
            </a:r>
            <a:r>
              <a:rPr lang="en-US" altLang="zh-CN" dirty="0" err="1"/>
              <a:t>PROJECT_x_DIR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CMAKE_CURRENT_x_DIR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altLang="en-US" dirty="0" smtClean="0"/>
              <a:t>区别，区别在于和子模块之间的关系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4" y="3289189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dirty="0">
                <a:sym typeface="+mn-ea"/>
              </a:rPr>
              <a:t>PROJECT_SOURCE_DIR </a:t>
            </a:r>
            <a:r>
              <a:rPr lang="zh-CN" altLang="en-US" dirty="0">
                <a:sym typeface="+mn-ea"/>
              </a:rPr>
              <a:t>表示最近一次调用</a:t>
            </a:r>
            <a:r>
              <a:rPr lang="en-US" altLang="zh-CN" dirty="0">
                <a:sym typeface="+mn-ea"/>
              </a:rPr>
              <a:t> project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CMakeLists.txt </a:t>
            </a:r>
            <a:r>
              <a:rPr lang="zh-CN" altLang="en-US" dirty="0">
                <a:sym typeface="+mn-ea"/>
              </a:rPr>
              <a:t>所在的源码目录。</a:t>
            </a:r>
          </a:p>
          <a:p>
            <a:pPr algn="l"/>
            <a:r>
              <a:rPr lang="en-US" dirty="0"/>
              <a:t>CMAKE_CURRENT_SOURCE_DIR </a:t>
            </a:r>
            <a:r>
              <a:rPr lang="zh-CN" altLang="en-US" dirty="0"/>
              <a:t>表示当前</a:t>
            </a:r>
            <a:r>
              <a:rPr lang="en-US" altLang="zh-CN" dirty="0"/>
              <a:t> CMakeLists.txt </a:t>
            </a:r>
            <a:r>
              <a:rPr lang="zh-CN" altLang="en-US" dirty="0"/>
              <a:t>所在的源码目录。</a:t>
            </a:r>
          </a:p>
          <a:p>
            <a:pPr algn="l"/>
            <a:r>
              <a:rPr lang="en-US" altLang="zh-CN" dirty="0"/>
              <a:t>CMAKE_SOURCE_DIR </a:t>
            </a:r>
            <a:r>
              <a:rPr lang="zh-CN" altLang="en-US" dirty="0"/>
              <a:t>表示最为外层</a:t>
            </a:r>
            <a:r>
              <a:rPr lang="en-US" altLang="zh-CN" dirty="0"/>
              <a:t> CMakeLists.txt </a:t>
            </a:r>
            <a:r>
              <a:rPr lang="zh-CN" altLang="en-US" dirty="0"/>
              <a:t>的源码</a:t>
            </a:r>
            <a:r>
              <a:rPr lang="zh-CN" altLang="en-US" dirty="0">
                <a:sym typeface="+mn-ea"/>
              </a:rPr>
              <a:t>根</a:t>
            </a:r>
            <a:r>
              <a:rPr lang="zh-CN" altLang="en-US" dirty="0"/>
              <a:t>目录。</a:t>
            </a:r>
          </a:p>
          <a:p>
            <a:pPr algn="l"/>
            <a:r>
              <a:rPr lang="zh-CN" altLang="en-US" dirty="0"/>
              <a:t>利用</a:t>
            </a:r>
            <a:r>
              <a:rPr lang="en-US" altLang="zh-CN" dirty="0"/>
              <a:t> PROJECT_SOURCE_DIR </a:t>
            </a:r>
            <a:r>
              <a:rPr lang="zh-CN" altLang="en-US" dirty="0"/>
              <a:t>可以实现从子模块里直接获得项目最外层目录的路径。</a:t>
            </a:r>
          </a:p>
          <a:p>
            <a:pPr algn="l"/>
            <a:r>
              <a:rPr lang="zh-CN" altLang="en-US" dirty="0"/>
              <a:t>不建议用</a:t>
            </a:r>
            <a:r>
              <a:rPr lang="en-US" altLang="zh-CN" dirty="0"/>
              <a:t> CMAKE_SOURCE_DIR</a:t>
            </a:r>
            <a:r>
              <a:rPr lang="zh-CN" altLang="en-US" dirty="0"/>
              <a:t>，那样会让你的项目无法被人作为子模块使用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最最最外层的项目目录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其他相关变量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PROJECT_SOURCE_DIR</a:t>
            </a:r>
            <a:r>
              <a:rPr lang="zh-CN" altLang="en-US" dirty="0">
                <a:sym typeface="+mn-ea"/>
              </a:rPr>
              <a:t>：当前项目源码路径（存放</a:t>
            </a:r>
            <a:r>
              <a:rPr lang="en-US" altLang="zh-CN" dirty="0">
                <a:sym typeface="+mn-ea"/>
              </a:rPr>
              <a:t>main.cpp</a:t>
            </a:r>
            <a:r>
              <a:rPr lang="zh-CN" altLang="en-US" dirty="0">
                <a:sym typeface="+mn-ea"/>
              </a:rPr>
              <a:t>的地方）</a:t>
            </a:r>
          </a:p>
          <a:p>
            <a:r>
              <a:rPr lang="en-US" dirty="0">
                <a:sym typeface="+mn-ea"/>
              </a:rPr>
              <a:t>PROJECT_BINARY_DIR</a:t>
            </a:r>
            <a:r>
              <a:rPr lang="zh-CN" altLang="en-US" dirty="0">
                <a:sym typeface="+mn-ea"/>
              </a:rPr>
              <a:t>：当前项目输出路径（存放</a:t>
            </a:r>
            <a:r>
              <a:rPr lang="en-US" altLang="zh-CN" dirty="0">
                <a:sym typeface="+mn-ea"/>
              </a:rPr>
              <a:t>main.exe</a:t>
            </a:r>
            <a:r>
              <a:rPr lang="zh-CN" altLang="en-US" dirty="0">
                <a:sym typeface="+mn-ea"/>
              </a:rPr>
              <a:t>的地方）</a:t>
            </a:r>
          </a:p>
          <a:p>
            <a:r>
              <a:rPr lang="en-US" dirty="0">
                <a:sym typeface="+mn-ea"/>
              </a:rPr>
              <a:t>CMAKE_SOURCE_DIR</a:t>
            </a:r>
            <a:r>
              <a:rPr lang="zh-CN" altLang="en-US" dirty="0">
                <a:sym typeface="+mn-ea"/>
              </a:rPr>
              <a:t>：根项目源码路径（存放</a:t>
            </a:r>
            <a:r>
              <a:rPr lang="en-US" altLang="zh-CN" dirty="0">
                <a:sym typeface="+mn-ea"/>
              </a:rPr>
              <a:t>main.cpp</a:t>
            </a:r>
            <a:r>
              <a:rPr lang="zh-CN" altLang="en-US" dirty="0">
                <a:sym typeface="+mn-ea"/>
              </a:rPr>
              <a:t>的地方）</a:t>
            </a:r>
          </a:p>
          <a:p>
            <a:r>
              <a:rPr lang="en-US" dirty="0">
                <a:sym typeface="+mn-ea"/>
              </a:rPr>
              <a:t>CMAKE_BINARY_DIR</a:t>
            </a:r>
            <a:r>
              <a:rPr lang="zh-CN" altLang="en-US" dirty="0">
                <a:sym typeface="+mn-ea"/>
              </a:rPr>
              <a:t>：根项目输出路径（存放</a:t>
            </a:r>
            <a:r>
              <a:rPr lang="en-US" altLang="zh-CN" dirty="0">
                <a:sym typeface="+mn-ea"/>
              </a:rPr>
              <a:t>main.exe</a:t>
            </a:r>
            <a:r>
              <a:rPr lang="zh-CN" altLang="en-US" dirty="0">
                <a:sym typeface="+mn-ea"/>
              </a:rPr>
              <a:t>的地方）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PROJECT_IS_TOP_LEVEL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BOOL</a:t>
            </a:r>
            <a:r>
              <a:rPr lang="zh-CN" altLang="en-US" dirty="0">
                <a:sym typeface="+mn-ea"/>
              </a:rPr>
              <a:t>类型，表示当前项目是否是（最顶层的）根</a:t>
            </a:r>
            <a:r>
              <a:rPr lang="zh-CN" altLang="en-US" dirty="0" smtClean="0">
                <a:sym typeface="+mn-ea"/>
              </a:rPr>
              <a:t>项目。哦按段自己是否被当成一个子模块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PROJECT_NAME</a:t>
            </a:r>
            <a:r>
              <a:rPr lang="zh-CN" altLang="en-US" dirty="0">
                <a:sym typeface="+mn-ea"/>
              </a:rPr>
              <a:t>：当前项目名</a:t>
            </a:r>
          </a:p>
          <a:p>
            <a:r>
              <a:rPr lang="en-US" altLang="zh-CN" dirty="0">
                <a:sym typeface="+mn-ea"/>
              </a:rPr>
              <a:t>CMAKE_PROJECT_NAME</a:t>
            </a:r>
            <a:r>
              <a:rPr lang="zh-CN" altLang="en-US" dirty="0">
                <a:sym typeface="+mn-ea"/>
              </a:rPr>
              <a:t>：根项目的项目名</a:t>
            </a:r>
          </a:p>
          <a:p>
            <a:r>
              <a:rPr lang="zh-CN" altLang="en-US" dirty="0">
                <a:sym typeface="+mn-ea"/>
              </a:rPr>
              <a:t>详见：https://cmake.org/cmake/help/latest/command/project.html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 </a:t>
            </a:r>
            <a:r>
              <a:rPr lang="zh-CN" altLang="en-US"/>
              <a:t>字段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lstStyle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...)  </a:t>
            </a:r>
            <a:r>
              <a:rPr lang="zh-CN" altLang="en-US"/>
              <a:t>指定了该项目使用了哪些编程语言。</a:t>
            </a:r>
          </a:p>
          <a:p>
            <a:r>
              <a:rPr lang="zh-CN" altLang="en-US"/>
              <a:t>目前支持的语言包括：</a:t>
            </a:r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https://cmake.org/cmake/help/latest/command/project.html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常见问题：</a:t>
            </a:r>
            <a:r>
              <a:rPr lang="en-US" altLang="zh-CN"/>
              <a:t>LANGUAGES </a:t>
            </a:r>
            <a:r>
              <a:rPr lang="zh-CN" altLang="en-US"/>
              <a:t>中没有启用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也可以先设置</a:t>
            </a:r>
            <a:r>
              <a:rPr lang="en-US" altLang="zh-CN"/>
              <a:t> LANGUAGES NONE</a:t>
            </a:r>
            <a:r>
              <a:rPr lang="zh-CN" altLang="en-US"/>
              <a:t>，之后再调用</a:t>
            </a:r>
            <a:r>
              <a:rPr lang="en-US" altLang="zh-CN"/>
              <a:t> enable_language(CXX)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870" y="3115310"/>
            <a:ext cx="500062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87525" y="2309495"/>
            <a:ext cx="916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这样可以把</a:t>
            </a:r>
            <a:r>
              <a:rPr lang="en-US" altLang="zh-CN"/>
              <a:t> enable_language </a:t>
            </a:r>
            <a:r>
              <a:rPr lang="zh-CN" altLang="en-US"/>
              <a:t>放到</a:t>
            </a:r>
            <a:r>
              <a:rPr lang="en-US" altLang="zh-CN"/>
              <a:t> if </a:t>
            </a:r>
            <a:r>
              <a:rPr lang="zh-CN" altLang="en-US"/>
              <a:t>语句里，从而只有某些选项开启才启用某语言之类的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是一个整数，表示要用的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标准。</a:t>
            </a:r>
          </a:p>
          <a:p>
            <a:r>
              <a:rPr lang="zh-CN" altLang="en-US">
                <a:sym typeface="+mn-ea"/>
              </a:rPr>
              <a:t>比如需要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那就设为</a:t>
            </a:r>
            <a:r>
              <a:rPr lang="en-US" altLang="zh-CN">
                <a:sym typeface="+mn-ea"/>
              </a:rPr>
              <a:t> 17</a:t>
            </a:r>
            <a:r>
              <a:rPr lang="zh-CN" altLang="en-US">
                <a:sym typeface="+mn-ea"/>
              </a:rPr>
              <a:t>，需要</a:t>
            </a:r>
            <a:r>
              <a:rPr lang="en-US" altLang="zh-CN">
                <a:sym typeface="+mn-ea"/>
              </a:rPr>
              <a:t> C++23 </a:t>
            </a:r>
            <a:r>
              <a:rPr lang="zh-CN" altLang="en-US">
                <a:sym typeface="+mn-ea"/>
              </a:rPr>
              <a:t>就设为</a:t>
            </a:r>
            <a:r>
              <a:rPr lang="en-US" altLang="zh-CN">
                <a:sym typeface="+mn-ea"/>
              </a:rPr>
              <a:t> 23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en-US" altLang="zh-CN">
                <a:sym typeface="+mn-ea"/>
              </a:rPr>
              <a:t>CMAKE_CXX_STANDARD_REQUIRED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类型，可以为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他表示是否一定要支持你指定的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标准：如果为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检测到编译器不支持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时不报错，而是默默调低到</a:t>
            </a:r>
            <a:r>
              <a:rPr lang="en-US" altLang="zh-CN">
                <a:sym typeface="+mn-ea"/>
              </a:rPr>
              <a:t> C++14 </a:t>
            </a:r>
            <a:r>
              <a:rPr lang="zh-CN" altLang="en-US">
                <a:sym typeface="+mn-ea"/>
              </a:rPr>
              <a:t>给你用；为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则发现不支持报错，更安全。</a:t>
            </a: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https://crascit.com/2015/03/28/enabling-cxx11-in-cmake/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5" y="3898265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章：命令行小技巧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设置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标准：</a:t>
            </a:r>
            <a:r>
              <a:rPr lang="en-US" altLang="zh-CN" dirty="0">
                <a:sym typeface="+mn-ea"/>
              </a:rPr>
              <a:t>CMAKE_CXX_STANDARD </a:t>
            </a:r>
            <a:r>
              <a:rPr lang="zh-CN" altLang="en-US" dirty="0">
                <a:sym typeface="+mn-ea"/>
              </a:rPr>
              <a:t>变量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CMAKE_CXX_EXTENSIONS </a:t>
            </a:r>
            <a:r>
              <a:rPr lang="zh-CN" altLang="en-US" dirty="0">
                <a:sym typeface="+mn-ea"/>
              </a:rPr>
              <a:t>也是</a:t>
            </a:r>
            <a:r>
              <a:rPr lang="en-US" altLang="zh-CN" dirty="0">
                <a:sym typeface="+mn-ea"/>
              </a:rPr>
              <a:t> BOOL </a:t>
            </a:r>
            <a:r>
              <a:rPr lang="zh-CN" altLang="en-US" dirty="0">
                <a:sym typeface="+mn-ea"/>
              </a:rPr>
              <a:t>类型，默认为</a:t>
            </a:r>
            <a:r>
              <a:rPr lang="en-US" altLang="zh-CN" dirty="0">
                <a:sym typeface="+mn-ea"/>
              </a:rPr>
              <a:t> ON</a:t>
            </a:r>
            <a:r>
              <a:rPr lang="zh-CN" altLang="en-US" dirty="0">
                <a:sym typeface="+mn-ea"/>
              </a:rPr>
              <a:t>。设为</a:t>
            </a:r>
            <a:r>
              <a:rPr lang="en-US" altLang="zh-CN" dirty="0">
                <a:sym typeface="+mn-ea"/>
              </a:rPr>
              <a:t> ON </a:t>
            </a:r>
            <a:r>
              <a:rPr lang="zh-CN" altLang="en-US" dirty="0">
                <a:sym typeface="+mn-ea"/>
              </a:rPr>
              <a:t>表示启用</a:t>
            </a:r>
            <a:r>
              <a:rPr lang="en-US" altLang="zh-CN" dirty="0">
                <a:sym typeface="+mn-ea"/>
              </a:rPr>
              <a:t> GCC </a:t>
            </a:r>
            <a:r>
              <a:rPr lang="zh-CN" altLang="en-US" dirty="0">
                <a:sym typeface="+mn-ea"/>
              </a:rPr>
              <a:t>特有的一些扩展功能；</a:t>
            </a:r>
            <a:r>
              <a:rPr lang="en-US" altLang="zh-CN" dirty="0">
                <a:sym typeface="+mn-ea"/>
              </a:rPr>
              <a:t>OFF </a:t>
            </a:r>
            <a:r>
              <a:rPr lang="zh-CN" altLang="en-US" dirty="0">
                <a:sym typeface="+mn-ea"/>
              </a:rPr>
              <a:t>则关闭</a:t>
            </a:r>
            <a:r>
              <a:rPr lang="en-US" altLang="zh-CN" dirty="0">
                <a:sym typeface="+mn-ea"/>
              </a:rPr>
              <a:t> GCC </a:t>
            </a:r>
            <a:r>
              <a:rPr lang="zh-CN" altLang="en-US" dirty="0">
                <a:sym typeface="+mn-ea"/>
              </a:rPr>
              <a:t>的扩展功能，只使用标准的</a:t>
            </a:r>
            <a:r>
              <a:rPr lang="en-US" altLang="zh-CN" dirty="0">
                <a:sym typeface="+mn-ea"/>
              </a:rPr>
              <a:t> C++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r>
              <a:rPr lang="en-US" altLang="zh-CN" dirty="0">
                <a:sym typeface="+mn-ea"/>
              </a:rPr>
              <a:t>g</a:t>
            </a:r>
            <a:r>
              <a:rPr lang="en-US" altLang="zh-CN" dirty="0" smtClean="0">
                <a:sym typeface="+mn-ea"/>
              </a:rPr>
              <a:t>++ -</a:t>
            </a:r>
            <a:r>
              <a:rPr lang="en-US" altLang="zh-CN" dirty="0" err="1" smtClean="0">
                <a:sym typeface="+mn-ea"/>
              </a:rPr>
              <a:t>std</a:t>
            </a:r>
            <a:r>
              <a:rPr lang="en-US" altLang="zh-CN" dirty="0" smtClean="0">
                <a:sym typeface="+mn-ea"/>
              </a:rPr>
              <a:t>=</a:t>
            </a:r>
            <a:r>
              <a:rPr lang="en-US" altLang="zh-CN" dirty="0" err="1" smtClean="0">
                <a:sym typeface="+mn-ea"/>
              </a:rPr>
              <a:t>c++</a:t>
            </a:r>
            <a:r>
              <a:rPr lang="en-US" altLang="zh-CN" dirty="0" smtClean="0">
                <a:sym typeface="+mn-ea"/>
              </a:rPr>
              <a:t>17</a:t>
            </a:r>
            <a:r>
              <a:rPr lang="zh-CN" altLang="en-US" dirty="0" smtClean="0">
                <a:sym typeface="+mn-ea"/>
              </a:rPr>
              <a:t>，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g++ -</a:t>
            </a:r>
            <a:r>
              <a:rPr lang="en-US" altLang="zh-CN" dirty="0" err="1" smtClean="0">
                <a:sym typeface="+mn-ea"/>
              </a:rPr>
              <a:t>std</a:t>
            </a:r>
            <a:r>
              <a:rPr lang="en-US" altLang="zh-CN" dirty="0" smtClean="0">
                <a:sym typeface="+mn-ea"/>
              </a:rPr>
              <a:t>=gun++17</a:t>
            </a:r>
            <a:r>
              <a:rPr lang="zh-CN" altLang="en-US" dirty="0" smtClean="0">
                <a:sym typeface="+mn-ea"/>
              </a:rPr>
              <a:t>，</a:t>
            </a:r>
            <a:r>
              <a:rPr lang="en-US" altLang="zh-CN" dirty="0" err="1" smtClean="0">
                <a:sym typeface="+mn-ea"/>
              </a:rPr>
              <a:t>gcc</a:t>
            </a:r>
            <a:r>
              <a:rPr lang="zh-CN" altLang="en-US" dirty="0" smtClean="0">
                <a:sym typeface="+mn-ea"/>
              </a:rPr>
              <a:t>夹带了一些私货，若只用</a:t>
            </a:r>
            <a:r>
              <a:rPr lang="en-US" altLang="zh-CN" dirty="0" err="1" smtClean="0">
                <a:sym typeface="+mn-ea"/>
              </a:rPr>
              <a:t>gcc</a:t>
            </a:r>
            <a:r>
              <a:rPr lang="zh-CN" altLang="en-US" dirty="0" smtClean="0">
                <a:sym typeface="+mn-ea"/>
              </a:rPr>
              <a:t>的话，使用其特性，则可以设置为</a:t>
            </a:r>
            <a:r>
              <a:rPr lang="en-US" altLang="zh-CN" dirty="0" smtClean="0">
                <a:sym typeface="+mn-ea"/>
              </a:rPr>
              <a:t>ON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要兼容其他编译器（如</a:t>
            </a:r>
            <a:r>
              <a:rPr lang="en-US" altLang="zh-CN" dirty="0">
                <a:sym typeface="+mn-ea"/>
              </a:rPr>
              <a:t> MSVC</a:t>
            </a:r>
            <a:r>
              <a:rPr lang="zh-CN" altLang="en-US" dirty="0">
                <a:sym typeface="+mn-ea"/>
              </a:rPr>
              <a:t>）的项目，都会设为</a:t>
            </a:r>
            <a:r>
              <a:rPr lang="en-US" altLang="zh-CN" dirty="0">
                <a:sym typeface="+mn-ea"/>
              </a:rPr>
              <a:t> OFF </a:t>
            </a:r>
            <a:r>
              <a:rPr lang="zh-CN" altLang="en-US" dirty="0">
                <a:sym typeface="+mn-ea"/>
              </a:rPr>
              <a:t>防止不小心用了</a:t>
            </a:r>
            <a:r>
              <a:rPr lang="en-US" altLang="zh-CN" dirty="0">
                <a:sym typeface="+mn-ea"/>
              </a:rPr>
              <a:t> GCC </a:t>
            </a:r>
            <a:r>
              <a:rPr lang="zh-CN" altLang="en-US" dirty="0">
                <a:sym typeface="+mn-ea"/>
              </a:rPr>
              <a:t>才有的特性。</a:t>
            </a:r>
          </a:p>
          <a:p>
            <a:r>
              <a:rPr lang="zh-CN" altLang="en-US" dirty="0">
                <a:sym typeface="+mn-ea"/>
              </a:rPr>
              <a:t>此外，最好是在</a:t>
            </a:r>
            <a:r>
              <a:rPr lang="en-US" altLang="zh-CN" dirty="0">
                <a:sym typeface="+mn-ea"/>
              </a:rPr>
              <a:t> project </a:t>
            </a:r>
            <a:r>
              <a:rPr lang="zh-CN" altLang="en-US" dirty="0">
                <a:sym typeface="+mn-ea"/>
              </a:rPr>
              <a:t>指令前设置</a:t>
            </a:r>
            <a:r>
              <a:rPr lang="en-US" altLang="zh-CN" dirty="0">
                <a:sym typeface="+mn-ea"/>
              </a:rPr>
              <a:t> CMAKE_CXX_STANDARD </a:t>
            </a:r>
            <a:r>
              <a:rPr lang="zh-CN" altLang="en-US" dirty="0">
                <a:sym typeface="+mn-ea"/>
              </a:rPr>
              <a:t>这一系列变量，这样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可以在</a:t>
            </a:r>
            <a:r>
              <a:rPr lang="en-US" altLang="zh-CN" dirty="0">
                <a:sym typeface="+mn-ea"/>
              </a:rPr>
              <a:t> project </a:t>
            </a:r>
            <a:r>
              <a:rPr lang="zh-CN" altLang="en-US" dirty="0">
                <a:sym typeface="+mn-ea"/>
              </a:rPr>
              <a:t>函数里对编译器进行一些检测，看看他能不能支持</a:t>
            </a:r>
            <a:r>
              <a:rPr lang="en-US" altLang="zh-CN" dirty="0">
                <a:sym typeface="+mn-ea"/>
              </a:rPr>
              <a:t> C++17 </a:t>
            </a:r>
            <a:r>
              <a:rPr lang="zh-CN" altLang="en-US" dirty="0">
                <a:sym typeface="+mn-ea"/>
              </a:rPr>
              <a:t>的特性。</a:t>
            </a:r>
          </a:p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https://crascit.com/2015/03/28/enabling-cxx11-in-cmake/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常见误区：小彭老师，我手动添加</a:t>
            </a:r>
            <a:r>
              <a:rPr lang="en-US" altLang="zh-CN">
                <a:sym typeface="+mn-ea"/>
              </a:rPr>
              <a:t> -std=c++17 </a:t>
            </a:r>
            <a:r>
              <a:rPr lang="zh-CN" altLang="en-US">
                <a:sym typeface="+mn-ea"/>
              </a:rPr>
              <a:t>行不行？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请勿直接修改</a:t>
            </a:r>
            <a:r>
              <a:rPr lang="en-US" altLang="zh-CN" dirty="0"/>
              <a:t> CMAKE_CXX_FLAGS </a:t>
            </a:r>
            <a:r>
              <a:rPr lang="zh-CN" altLang="en-US" dirty="0"/>
              <a:t>来添加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/>
              <a:t>17</a:t>
            </a:r>
            <a:r>
              <a:rPr lang="zh-CN" altLang="en-US" dirty="0"/>
              <a:t>（你在百度</a:t>
            </a:r>
            <a:r>
              <a:rPr lang="en-US" altLang="zh-CN" dirty="0"/>
              <a:t> CSDN </a:t>
            </a:r>
            <a:r>
              <a:rPr lang="zh-CN" altLang="en-US" dirty="0"/>
              <a:t>学到的用法）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请使用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帮你封装好的</a:t>
            </a:r>
            <a:r>
              <a:rPr lang="en-US" altLang="zh-CN" dirty="0"/>
              <a:t> CMAKE_CXX_STANDARD</a:t>
            </a:r>
            <a:r>
              <a:rPr lang="zh-CN" altLang="en-US" dirty="0"/>
              <a:t>（从业人员告诉你的正确用法）。</a:t>
            </a:r>
          </a:p>
          <a:p>
            <a:r>
              <a:rPr lang="zh-CN" altLang="en-US" dirty="0"/>
              <a:t>为什么百度不对：你</a:t>
            </a:r>
            <a:r>
              <a:rPr lang="en-US" altLang="zh-CN" dirty="0"/>
              <a:t> GCC </a:t>
            </a:r>
            <a:r>
              <a:rPr lang="zh-CN" altLang="en-US" dirty="0"/>
              <a:t>用户手动指定了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 smtClean="0"/>
              <a:t>17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gcc</a:t>
            </a:r>
            <a:r>
              <a:rPr lang="zh-CN" altLang="en-US" dirty="0" smtClean="0"/>
              <a:t>可以使用），</a:t>
            </a:r>
            <a:r>
              <a:rPr lang="zh-CN" altLang="en-US" dirty="0"/>
              <a:t>让</a:t>
            </a:r>
            <a:r>
              <a:rPr lang="en-US" altLang="zh-CN" dirty="0"/>
              <a:t> MSVC </a:t>
            </a:r>
            <a:r>
              <a:rPr lang="zh-CN" altLang="en-US" dirty="0"/>
              <a:t>的用户怎么办？</a:t>
            </a:r>
          </a:p>
          <a:p>
            <a:r>
              <a:rPr lang="zh-CN" altLang="en-US" dirty="0"/>
              <a:t>此外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已经自动根据</a:t>
            </a:r>
            <a:r>
              <a:rPr lang="en-US" altLang="zh-CN" dirty="0"/>
              <a:t> CMAKE_CXX_STANDARD </a:t>
            </a:r>
            <a:r>
              <a:rPr lang="zh-CN" altLang="en-US" dirty="0"/>
              <a:t>的默认值</a:t>
            </a:r>
            <a:r>
              <a:rPr lang="en-US" altLang="zh-CN" dirty="0"/>
              <a:t> 11 </a:t>
            </a:r>
            <a:r>
              <a:rPr lang="zh-CN" altLang="en-US" dirty="0"/>
              <a:t>添加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/>
              <a:t>11 </a:t>
            </a:r>
            <a:r>
              <a:rPr lang="zh-CN" altLang="en-US" dirty="0"/>
              <a:t>选项了，你再添加个</a:t>
            </a:r>
            <a:r>
              <a:rPr lang="en-US" altLang="zh-CN" dirty="0"/>
              <a:t> -</a:t>
            </a:r>
            <a:r>
              <a:rPr lang="en-US" altLang="zh-CN" dirty="0" err="1"/>
              <a:t>std</a:t>
            </a:r>
            <a:r>
              <a:rPr lang="en-US" altLang="zh-CN" dirty="0"/>
              <a:t>=</a:t>
            </a:r>
            <a:r>
              <a:rPr lang="en-US" altLang="zh-CN" dirty="0" err="1"/>
              <a:t>c++</a:t>
            </a:r>
            <a:r>
              <a:rPr lang="en-US" altLang="zh-CN" dirty="0"/>
              <a:t>17 </a:t>
            </a:r>
            <a:r>
              <a:rPr lang="zh-CN" altLang="en-US" dirty="0"/>
              <a:t>选项不就冲突了吗？所以请用</a:t>
            </a:r>
            <a:r>
              <a:rPr lang="en-US" altLang="zh-CN" dirty="0"/>
              <a:t> CMAKE_CXX_STANDARD</a:t>
            </a:r>
            <a:r>
              <a:rPr lang="zh-CN" altLang="en-US" dirty="0"/>
              <a:t>。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https://crascit.com/2015/03/28/enabling-cxx11-in-cmake/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项目名的另一大作用：会设置另外</a:t>
            </a:r>
            <a:r>
              <a:rPr lang="en-US" altLang="zh-CN" dirty="0"/>
              <a:t> &lt;</a:t>
            </a:r>
            <a:r>
              <a:rPr lang="zh-CN" altLang="en-US" dirty="0"/>
              <a:t>项目名</a:t>
            </a:r>
            <a:r>
              <a:rPr lang="en-US" altLang="zh-CN" dirty="0"/>
              <a:t>&gt;_SOURCE_DIR </a:t>
            </a:r>
            <a:r>
              <a:rPr lang="zh-CN" altLang="en-US" dirty="0"/>
              <a:t>等</a:t>
            </a:r>
            <a:r>
              <a:rPr lang="zh-CN" altLang="en-US" dirty="0" smtClean="0"/>
              <a:t>变量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如果有很多项目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，则可以用类似</a:t>
            </a:r>
            <a:r>
              <a:rPr lang="en-US" altLang="zh-CN" dirty="0" err="1" smtClean="0"/>
              <a:t>hellocmake_SOURCE_DIR</a:t>
            </a:r>
            <a:r>
              <a:rPr lang="zh-CN" altLang="en-US" dirty="0" smtClean="0"/>
              <a:t>等这样的，在当前目录下，与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是完全一致的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661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假如你写的</a:t>
            </a:r>
            <a:r>
              <a:rPr lang="en-US" altLang="zh-CN" dirty="0"/>
              <a:t> CMakeLists.txt </a:t>
            </a:r>
            <a:r>
              <a:rPr lang="zh-CN" altLang="en-US" dirty="0"/>
              <a:t>包含了</a:t>
            </a:r>
            <a:r>
              <a:rPr lang="en-US" altLang="zh-CN" dirty="0"/>
              <a:t> 3.15 </a:t>
            </a:r>
            <a:r>
              <a:rPr lang="zh-CN" altLang="en-US" dirty="0"/>
              <a:t>版本才有的特性，</a:t>
            </a:r>
          </a:p>
          <a:p>
            <a:pPr algn="l"/>
            <a:r>
              <a:rPr lang="zh-CN" altLang="en-US" dirty="0"/>
              <a:t>如果用户在老版本上使用，就会出现各种奇怪的错误。</a:t>
            </a:r>
          </a:p>
          <a:p>
            <a:pPr algn="l"/>
            <a:r>
              <a:rPr lang="zh-CN" altLang="en-US" dirty="0"/>
              <a:t>因此最好在第一行加个</a:t>
            </a:r>
            <a:r>
              <a:rPr lang="en-US" altLang="zh-CN" dirty="0"/>
              <a:t> </a:t>
            </a:r>
            <a:r>
              <a:rPr lang="en-US" altLang="zh-CN" dirty="0" err="1"/>
              <a:t>cmake_minimum_required</a:t>
            </a:r>
            <a:r>
              <a:rPr lang="en-US" altLang="zh-CN" dirty="0"/>
              <a:t>(VERSION 3.15)</a:t>
            </a:r>
          </a:p>
          <a:p>
            <a:pPr algn="l"/>
            <a:r>
              <a:rPr lang="zh-CN" altLang="en-US" dirty="0"/>
              <a:t>表示本</a:t>
            </a:r>
            <a:r>
              <a:rPr lang="en-US" altLang="zh-CN" dirty="0"/>
              <a:t> CMakeLists.txt </a:t>
            </a:r>
            <a:r>
              <a:rPr lang="zh-CN" altLang="en-US" dirty="0"/>
              <a:t>至少需要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版本</a:t>
            </a:r>
            <a:r>
              <a:rPr lang="en-US" altLang="zh-CN" dirty="0"/>
              <a:t> 3.15 </a:t>
            </a:r>
            <a:r>
              <a:rPr lang="zh-CN" altLang="en-US" dirty="0"/>
              <a:t>以上才能运行。</a:t>
            </a:r>
          </a:p>
          <a:p>
            <a:pPr algn="l"/>
            <a:r>
              <a:rPr lang="zh-CN" altLang="en-US" dirty="0"/>
              <a:t>如果用户的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版本小于</a:t>
            </a:r>
            <a:r>
              <a:rPr lang="en-US" altLang="zh-CN" dirty="0"/>
              <a:t> 3.15</a:t>
            </a:r>
            <a:r>
              <a:rPr lang="zh-CN" altLang="en-US" dirty="0"/>
              <a:t>，会出现“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版本不足”</a:t>
            </a:r>
            <a:r>
              <a:rPr lang="zh-CN" altLang="en-US" dirty="0">
                <a:sym typeface="+mn-ea"/>
              </a:rPr>
              <a:t>的提示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algn="l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67695" y="191269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更新</a:t>
            </a:r>
            <a:r>
              <a:rPr lang="en-US" altLang="zh-CN" dirty="0" err="1" smtClean="0"/>
              <a:t>cmake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145" y="2332355"/>
            <a:ext cx="94107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296525" y="136207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建议使用</a:t>
            </a:r>
            <a:r>
              <a:rPr lang="en-US" altLang="zh-CN" dirty="0" smtClean="0"/>
              <a:t>arch 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而不是</a:t>
            </a:r>
            <a:r>
              <a:rPr lang="en-US" altLang="zh-CN" dirty="0" err="1" smtClean="0"/>
              <a:t>ubuntu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753" y="4830762"/>
            <a:ext cx="6883483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https://runebook.dev/zh-CN/docs/cmake/command/cmake_minimum_required#policy-settings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传统的</a:t>
            </a:r>
            <a:r>
              <a:rPr lang="en-US" altLang="zh-CN"/>
              <a:t> CMake </a:t>
            </a:r>
            <a:r>
              <a:rPr lang="zh-CN" altLang="en-US"/>
              <a:t>软件构建</a:t>
            </a:r>
            <a:r>
              <a:rPr lang="en-US" altLang="zh-CN"/>
              <a:t>/</a:t>
            </a:r>
            <a:r>
              <a:rPr lang="zh-CN" altLang="en-US"/>
              <a:t>安装方式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mkdir build</a:t>
            </a:r>
          </a:p>
          <a:p>
            <a:r>
              <a:rPr lang="en-US"/>
              <a:t>cd build</a:t>
            </a:r>
          </a:p>
          <a:p>
            <a:r>
              <a:rPr lang="en-US"/>
              <a:t>cmake ..</a:t>
            </a:r>
          </a:p>
          <a:p>
            <a:r>
              <a:rPr lang="en-US"/>
              <a:t>make -j4</a:t>
            </a:r>
          </a:p>
          <a:p>
            <a:r>
              <a:rPr lang="en-US"/>
              <a:t>sudo make install</a:t>
            </a:r>
          </a:p>
          <a:p>
            <a:r>
              <a:rPr lang="en-US"/>
              <a:t>cd ..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0730" y="1825625"/>
            <a:ext cx="6592570" cy="4351655"/>
          </a:xfrm>
        </p:spPr>
        <p:txBody>
          <a:bodyPr/>
          <a:lstStyle/>
          <a:p>
            <a:r>
              <a:rPr lang="zh-CN" altLang="en-US"/>
              <a:t>需要先创建</a:t>
            </a:r>
            <a:r>
              <a:rPr lang="en-US" altLang="zh-CN"/>
              <a:t> build </a:t>
            </a:r>
            <a:r>
              <a:rPr lang="zh-CN" altLang="en-US"/>
              <a:t>目录</a:t>
            </a:r>
          </a:p>
          <a:p>
            <a:r>
              <a:rPr lang="zh-CN" altLang="en-US"/>
              <a:t>切换到</a:t>
            </a:r>
            <a:r>
              <a:rPr lang="en-US" altLang="zh-CN"/>
              <a:t> build </a:t>
            </a:r>
            <a:r>
              <a:rPr lang="zh-CN" altLang="en-US"/>
              <a:t>目录</a:t>
            </a:r>
          </a:p>
          <a:p>
            <a:r>
              <a:rPr lang="zh-CN" altLang="en-US"/>
              <a:t>在</a:t>
            </a:r>
            <a:r>
              <a:rPr lang="en-US" altLang="zh-CN"/>
              <a:t> build </a:t>
            </a:r>
            <a:r>
              <a:rPr lang="zh-CN" altLang="en-US"/>
              <a:t>目录运行</a:t>
            </a:r>
            <a:r>
              <a:rPr lang="en-US" altLang="zh-CN"/>
              <a:t> cmake &lt;</a:t>
            </a:r>
            <a:r>
              <a:rPr lang="zh-CN" altLang="en-US"/>
              <a:t>源码目录</a:t>
            </a:r>
            <a:r>
              <a:rPr lang="en-US" altLang="zh-CN"/>
              <a:t>&gt; </a:t>
            </a:r>
            <a:r>
              <a:rPr lang="zh-CN" altLang="en-US"/>
              <a:t>生成</a:t>
            </a:r>
            <a:r>
              <a:rPr lang="en-US" altLang="zh-CN"/>
              <a:t> Makefile</a:t>
            </a:r>
          </a:p>
          <a:p>
            <a:r>
              <a:rPr lang="zh-CN" altLang="en-US"/>
              <a:t>执行本地的构建系统</a:t>
            </a:r>
            <a:r>
              <a:rPr lang="en-US" altLang="zh-CN"/>
              <a:t> make </a:t>
            </a:r>
            <a:r>
              <a:rPr lang="zh-CN" altLang="en-US"/>
              <a:t>真正开始构建（</a:t>
            </a:r>
            <a:r>
              <a:rPr lang="en-US" altLang="zh-CN"/>
              <a:t>4</a:t>
            </a:r>
            <a:r>
              <a:rPr lang="zh-CN" altLang="en-US"/>
              <a:t>进程并行）</a:t>
            </a:r>
          </a:p>
          <a:p>
            <a:r>
              <a:rPr lang="zh-CN" altLang="en-US"/>
              <a:t>让本地的构建系统执行安装步骤</a:t>
            </a:r>
          </a:p>
          <a:p>
            <a:r>
              <a:rPr lang="zh-CN" altLang="en-US"/>
              <a:t>回到源码目录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https://blog.csdn.net/fuyajun01/article/details/8891749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</a:p>
          <a:p>
            <a:r>
              <a:rPr lang="en-US"/>
              <a:t>CMAKE_CTEST_COMMAND: 指向ctest可执行程序的全路径。</a:t>
            </a:r>
          </a:p>
          <a:p>
            <a:r>
              <a:rPr lang="en-US"/>
              <a:t>CMAKE_EDIT_COMMAND: cmake-gui或ccmake的全路径。</a:t>
            </a:r>
          </a:p>
          <a:p>
            <a:r>
              <a:rPr lang="en-US"/>
              <a:t>CMAKE_EXECUTABLE_SUFFIX: 该平台上可执行程序的后缀。</a:t>
            </a:r>
          </a:p>
          <a:p>
            <a:r>
              <a:rPr lang="en-US"/>
              <a:t>CMAKE_SIZEOF_VOID_P: void指针的大小。</a:t>
            </a:r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</a:p>
          <a:p>
            <a:r>
              <a:rPr lang="en-US"/>
              <a:t>CMAKE_GENERATOR: 构建工程的产生器。它将产生构建文件 (e.g. "Unix Makefiles", "Visual Studio 2019", etc.)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79574" y="5093205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CCACHE_PROGRAM </a:t>
            </a:r>
            <a:r>
              <a:rPr lang="en-US" altLang="zh-CN" dirty="0" err="1" smtClean="0"/>
              <a:t>ccache</a:t>
            </a:r>
            <a:r>
              <a:rPr lang="en-US" altLang="zh-CN" dirty="0" smtClean="0"/>
              <a:t> </a:t>
            </a:r>
            <a:r>
              <a:rPr lang="zh-CN" altLang="en-US" dirty="0" smtClean="0"/>
              <a:t>让编译带有缓存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章：链接库文件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作为一个静态库</a:t>
            </a:r>
            <a:endParaRPr lang="zh-CN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https://www.scivision.dev/cmake-object-libraries/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对象库类似于静态库，但不生成</a:t>
            </a:r>
            <a:r>
              <a:rPr lang="en-US" altLang="zh-CN" dirty="0">
                <a:sym typeface="+mn-ea"/>
              </a:rPr>
              <a:t> .a </a:t>
            </a:r>
            <a:r>
              <a:rPr lang="zh-CN" altLang="en-US" dirty="0">
                <a:sym typeface="+mn-ea"/>
              </a:rPr>
              <a:t>文件，只由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记住该库生成了哪些对象</a:t>
            </a:r>
            <a:r>
              <a:rPr lang="zh-CN" altLang="en-US" dirty="0" smtClean="0">
                <a:sym typeface="+mn-ea"/>
              </a:rPr>
              <a:t>文件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好处：给每个对象库中的</a:t>
            </a:r>
            <a:r>
              <a:rPr lang="en-US" altLang="zh-CN" dirty="0" smtClean="0">
                <a:sym typeface="+mn-ea"/>
              </a:rPr>
              <a:t>.</a:t>
            </a:r>
            <a:r>
              <a:rPr lang="en-US" altLang="zh-CN" dirty="0" err="1" smtClean="0">
                <a:sym typeface="+mn-ea"/>
              </a:rPr>
              <a:t>cpp</a:t>
            </a:r>
            <a:r>
              <a:rPr lang="zh-CN" altLang="en-US" dirty="0" smtClean="0">
                <a:sym typeface="+mn-ea"/>
              </a:rPr>
              <a:t>文件单独增加</a:t>
            </a:r>
            <a:r>
              <a:rPr lang="en-US" altLang="zh-CN" dirty="0" smtClean="0">
                <a:sym typeface="+mn-ea"/>
              </a:rPr>
              <a:t>flag</a:t>
            </a:r>
            <a:r>
              <a:rPr lang="zh-CN" altLang="en-US" dirty="0" smtClean="0">
                <a:sym typeface="+mn-ea"/>
              </a:rPr>
              <a:t>编译选项，轻量级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https://www.scivision.dev/cmake-object-libraries/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</a:p>
          <a:p>
            <a:r>
              <a:rPr lang="zh-CN" altLang="en-US">
                <a:sym typeface="+mn-ea"/>
              </a:rPr>
              <a:t>在自己的项目中，我推荐全部用对象库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提供了更方便的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指令，不同平台，统一命令！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30230" cy="4351655"/>
          </a:xfrm>
        </p:spPr>
        <p:txBody>
          <a:bodyPr/>
          <a:lstStyle/>
          <a:p>
            <a:r>
              <a:rPr lang="en-US"/>
              <a:t>cmake -B build</a:t>
            </a:r>
          </a:p>
          <a:p>
            <a:r>
              <a:rPr lang="en-US"/>
              <a:t>cmake --build build -j4</a:t>
            </a:r>
          </a:p>
          <a:p>
            <a:r>
              <a:rPr lang="en-US"/>
              <a:t>sudo cmake --build build --target install</a:t>
            </a:r>
          </a:p>
          <a:p>
            <a:endParaRPr lang="en-US"/>
          </a:p>
          <a:p>
            <a:r>
              <a:rPr lang="en-US"/>
              <a:t>cmake -B build </a:t>
            </a:r>
            <a:r>
              <a:rPr lang="zh-CN" altLang="en-US"/>
              <a:t>免去了先创建</a:t>
            </a:r>
            <a:r>
              <a:rPr lang="en-US" altLang="zh-CN"/>
              <a:t> build </a:t>
            </a:r>
            <a:r>
              <a:rPr lang="zh-CN" altLang="en-US"/>
              <a:t>目录再切换进去再指定源码目录的麻烦。</a:t>
            </a:r>
          </a:p>
          <a:p>
            <a:r>
              <a:rPr lang="en-US" altLang="zh-CN"/>
              <a:t>cmake --build build </a:t>
            </a:r>
            <a:r>
              <a:rPr lang="zh-CN" altLang="en-US"/>
              <a:t>统一了不同平台（</a:t>
            </a:r>
            <a:r>
              <a:rPr lang="en-US" altLang="zh-CN"/>
              <a:t>Linux </a:t>
            </a:r>
            <a:r>
              <a:rPr lang="zh-CN" altLang="en-US"/>
              <a:t>上会调用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上调用</a:t>
            </a:r>
            <a:r>
              <a:rPr lang="en-US" altLang="zh-CN"/>
              <a:t> devenv.exe</a:t>
            </a:r>
            <a:r>
              <a:rPr lang="zh-CN" altLang="en-US"/>
              <a:t>）</a:t>
            </a:r>
          </a:p>
          <a:p>
            <a:r>
              <a:rPr lang="zh-CN" altLang="en-US"/>
              <a:t>结论：从现在开始，如果在命令行操作</a:t>
            </a:r>
            <a:r>
              <a:rPr lang="en-US" altLang="zh-CN"/>
              <a:t> cmake</a:t>
            </a:r>
            <a:r>
              <a:rPr lang="zh-CN" altLang="en-US"/>
              <a:t>，请使用更方便的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命令。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92525" y="1825625"/>
            <a:ext cx="7858760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在源码目录用</a:t>
            </a:r>
            <a:r>
              <a:rPr lang="en-US" altLang="zh-CN"/>
              <a:t> -B </a:t>
            </a:r>
            <a:r>
              <a:rPr lang="zh-CN" altLang="en-US"/>
              <a:t>直接创建</a:t>
            </a:r>
            <a:r>
              <a:rPr lang="en-US" altLang="zh-CN"/>
              <a:t> build </a:t>
            </a:r>
            <a:r>
              <a:rPr lang="zh-CN" altLang="en-US"/>
              <a:t>目录并生成</a:t>
            </a:r>
            <a:r>
              <a:rPr lang="en-US" altLang="zh-CN"/>
              <a:t> build/Makefile</a:t>
            </a:r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自动调用本地的构建系统在</a:t>
            </a:r>
            <a:r>
              <a:rPr lang="en-US" altLang="zh-CN"/>
              <a:t> build </a:t>
            </a:r>
            <a:r>
              <a:rPr lang="zh-CN" altLang="en-US"/>
              <a:t>里构建，即：</a:t>
            </a:r>
            <a:r>
              <a:rPr lang="en-US" altLang="zh-CN"/>
              <a:t>make -C build -j4</a:t>
            </a:r>
          </a:p>
          <a:p>
            <a:pPr marL="0" indent="0">
              <a:buNone/>
            </a:pPr>
            <a:r>
              <a:rPr lang="en-US" altLang="zh-CN"/>
              <a:t>                        // </a:t>
            </a:r>
            <a:r>
              <a:rPr lang="zh-CN" altLang="en-US"/>
              <a:t>调用本地的构建系统执行</a:t>
            </a:r>
            <a:r>
              <a:rPr lang="en-US" altLang="zh-CN"/>
              <a:t> install </a:t>
            </a:r>
            <a:r>
              <a:rPr lang="zh-CN" altLang="en-US"/>
              <a:t>这个目标，即安装</a:t>
            </a: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虽然动态库也可以避免剔除没引用的对象文件，但引入了运行时链接的麻烦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变量，则默认为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小技巧：设定一个变量的默认值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常见坑点：动态库无法链接静态库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章：对象的属性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相当于改变了各个属性的初始默认值。</a:t>
            </a:r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-D </a:t>
            </a:r>
            <a:r>
              <a:rPr lang="zh-CN" altLang="en-US"/>
              <a:t>选项：指定配置变量（又称缓存变量）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可见</a:t>
            </a:r>
            <a:r>
              <a:rPr lang="en-US" altLang="zh-CN"/>
              <a:t> CMake </a:t>
            </a:r>
            <a:r>
              <a:rPr lang="zh-CN" altLang="en-US"/>
              <a:t>项目的构建分为两步：</a:t>
            </a:r>
            <a:endParaRPr lang="en-US"/>
          </a:p>
          <a:p>
            <a:r>
              <a:rPr lang="zh-CN" altLang="en-US"/>
              <a:t>第一步是</a:t>
            </a:r>
            <a:r>
              <a:rPr lang="en-US" altLang="zh-CN"/>
              <a:t> cmake </a:t>
            </a:r>
            <a:r>
              <a:rPr lang="en-US"/>
              <a:t>-B build</a:t>
            </a:r>
            <a:r>
              <a:rPr lang="zh-CN" altLang="en-US"/>
              <a:t>，称为配置阶段（</a:t>
            </a:r>
            <a:r>
              <a:rPr lang="en-US" altLang="zh-CN"/>
              <a:t>configure</a:t>
            </a:r>
            <a:r>
              <a:rPr lang="zh-CN" altLang="en-US"/>
              <a:t>），这时只检测环境并生成构建规则</a:t>
            </a:r>
          </a:p>
          <a:p>
            <a:r>
              <a:rPr lang="zh-CN" altLang="en-US"/>
              <a:t>会在</a:t>
            </a:r>
            <a:r>
              <a:rPr lang="en-US" altLang="zh-CN"/>
              <a:t> build </a:t>
            </a:r>
            <a:r>
              <a:rPr lang="zh-CN" altLang="en-US"/>
              <a:t>目录下生成本地构建系统能识别的项目文件（</a:t>
            </a:r>
            <a:r>
              <a:rPr lang="en-US" altLang="zh-CN"/>
              <a:t>Makefile </a:t>
            </a:r>
            <a:r>
              <a:rPr lang="zh-CN" altLang="en-US"/>
              <a:t>或是</a:t>
            </a:r>
            <a:r>
              <a:rPr lang="en-US" altLang="zh-CN"/>
              <a:t> .sln</a:t>
            </a:r>
            <a:r>
              <a:rPr lang="zh-CN" altLang="en-US"/>
              <a:t>）</a:t>
            </a:r>
          </a:p>
          <a:p>
            <a:r>
              <a:rPr lang="zh-CN" altLang="en-US">
                <a:sym typeface="+mn-ea"/>
              </a:rPr>
              <a:t>第二步是</a:t>
            </a:r>
            <a:r>
              <a:rPr lang="en-US" altLang="zh-CN">
                <a:sym typeface="+mn-ea"/>
              </a:rPr>
              <a:t> cmake </a:t>
            </a:r>
            <a:r>
              <a:rPr lang="en-US">
                <a:sym typeface="+mn-ea"/>
              </a:rPr>
              <a:t>--build build</a:t>
            </a:r>
            <a:r>
              <a:rPr lang="zh-CN" altLang="en-US">
                <a:sym typeface="+mn-ea"/>
              </a:rPr>
              <a:t>，称为构建阶段（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），这时才实际调用编译器来编译代码</a:t>
            </a:r>
            <a:endParaRPr lang="en-US"/>
          </a:p>
          <a:p>
            <a:r>
              <a:rPr lang="zh-CN" altLang="en-US"/>
              <a:t>在配置阶段可以通过</a:t>
            </a:r>
            <a:r>
              <a:rPr lang="en-US" altLang="zh-CN"/>
              <a:t> -D </a:t>
            </a:r>
            <a:r>
              <a:rPr lang="zh-CN" altLang="en-US"/>
              <a:t>设置缓存变量。第二次配置时，之前的</a:t>
            </a:r>
            <a:r>
              <a:rPr lang="en-US" altLang="zh-CN"/>
              <a:t> -D </a:t>
            </a:r>
            <a:r>
              <a:rPr lang="zh-CN" altLang="en-US"/>
              <a:t>添加仍然会被保留。</a:t>
            </a:r>
            <a:endParaRPr lang="en-US"/>
          </a:p>
          <a:p>
            <a:r>
              <a:rPr lang="en-US"/>
              <a:t>cmake -B build </a:t>
            </a:r>
            <a:r>
              <a:rPr lang="en-US" b="1"/>
              <a:t>-DCMAKE_INSTALL_PREFIX=/opt/openvdb-8.0</a:t>
            </a:r>
            <a:endParaRPr lang="en-US"/>
          </a:p>
          <a:p>
            <a:r>
              <a:rPr lang="en-US" altLang="zh-CN"/>
              <a:t>↑</a:t>
            </a:r>
            <a:r>
              <a:rPr lang="zh-CN" altLang="en-US"/>
              <a:t>设置安装路径为</a:t>
            </a:r>
            <a:r>
              <a:rPr lang="en-US" altLang="zh-CN"/>
              <a:t> /opt/openvdb-8.0</a:t>
            </a:r>
            <a:r>
              <a:rPr lang="zh-CN" altLang="en-US"/>
              <a:t>（会安装到</a:t>
            </a:r>
            <a:r>
              <a:rPr lang="en-US" altLang="zh-CN"/>
              <a:t> /opt/openvdb-8.0/lib/libopenvdb.so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sym typeface="+mn-ea"/>
              </a:rPr>
              <a:t>cmake -B build </a:t>
            </a:r>
            <a:r>
              <a:rPr lang="en-US" altLang="zh-CN" b="1">
                <a:sym typeface="+mn-ea"/>
              </a:rPr>
              <a:t>-DCMAKE_BUILD_TYPE=Release</a:t>
            </a:r>
            <a:endParaRPr lang="en-US" altLang="zh-CN">
              <a:sym typeface="+mn-ea"/>
            </a:endParaRPr>
          </a:p>
          <a:p>
            <a:r>
              <a:rPr lang="en-US" altLang="zh-CN"/>
              <a:t>↑</a:t>
            </a:r>
            <a:r>
              <a:rPr lang="zh-CN" altLang="en-US"/>
              <a:t>设置构建模式为发布模式（开启全部优化）</a:t>
            </a:r>
          </a:p>
          <a:p>
            <a:r>
              <a:rPr lang="en-US" altLang="zh-CN"/>
              <a:t>cmake -B build   ←</a:t>
            </a:r>
            <a:r>
              <a:rPr lang="zh-CN" altLang="en-US"/>
              <a:t>第二次配置时没有</a:t>
            </a:r>
            <a:r>
              <a:rPr lang="en-US" altLang="zh-CN"/>
              <a:t> -D </a:t>
            </a:r>
            <a:r>
              <a:rPr lang="zh-CN" altLang="en-US"/>
              <a:t>参数，但是之前的</a:t>
            </a:r>
            <a:r>
              <a:rPr lang="en-US" altLang="zh-CN"/>
              <a:t> -D </a:t>
            </a:r>
            <a:r>
              <a:rPr lang="zh-CN" altLang="en-US"/>
              <a:t>设置的变量都会被保留</a:t>
            </a:r>
            <a:endParaRPr lang="en-US" altLang="zh-CN"/>
          </a:p>
          <a:p>
            <a:r>
              <a:rPr lang="zh-CN" altLang="en-US"/>
              <a:t>（此时缓存里仍有你之前定义的</a:t>
            </a:r>
            <a:r>
              <a:rPr lang="en-US" altLang="zh-CN"/>
              <a:t> CMAKE_BUILD_TYPE </a:t>
            </a:r>
            <a:r>
              <a:rPr lang="zh-CN" altLang="en-US"/>
              <a:t>和</a:t>
            </a:r>
            <a:r>
              <a:rPr lang="en-US" altLang="zh-CN"/>
              <a:t> CMAKE_INSTALL_PREFIX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假如你一定要用动态链接库（</a:t>
            </a:r>
            <a:r>
              <a:rPr lang="en-US" altLang="zh-CN" dirty="0"/>
              <a:t>Windows </a:t>
            </a:r>
            <a:r>
              <a:rPr lang="zh-CN" altLang="en-US" dirty="0"/>
              <a:t>对动态链接很不友好）</a:t>
            </a:r>
            <a:endParaRPr lang="en-US" altLang="zh-C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7790" y="2640965"/>
            <a:ext cx="4249420" cy="27203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4050" y="2384425"/>
            <a:ext cx="5167630" cy="32327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2180" y="2097248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实现的地方加上</a:t>
            </a:r>
            <a:r>
              <a:rPr lang="en-US" altLang="zh-CN" dirty="0" err="1" smtClean="0"/>
              <a:t>dllexport</a:t>
            </a:r>
            <a:r>
              <a:rPr lang="zh-CN" altLang="en-US" dirty="0" smtClean="0"/>
              <a:t>，声明的地方加上</a:t>
            </a:r>
            <a:r>
              <a:rPr lang="en-US" altLang="zh-CN" dirty="0" err="1" smtClean="0"/>
              <a:t>dllimport</a:t>
            </a:r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</a:t>
            </a:r>
            <a:r>
              <a:rPr lang="zh-CN" altLang="en-US">
                <a:sym typeface="+mn-ea"/>
              </a:rPr>
              <a:t>很</a:t>
            </a:r>
            <a:r>
              <a:rPr lang="zh-CN" altLang="en-US"/>
              <a:t>不友好）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4475" y="1982470"/>
            <a:ext cx="6242050" cy="2362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69795" y="4885055"/>
            <a:ext cx="747268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常见问题：老师，我链接了自己的</a:t>
            </a:r>
            <a:r>
              <a:rPr lang="en-US" altLang="zh-CN"/>
              <a:t> dll</a:t>
            </a:r>
            <a:r>
              <a:rPr lang="zh-CN" altLang="en-US"/>
              <a:t>，但是为什么运行时会找不到？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这是因为你的</a:t>
            </a:r>
            <a:r>
              <a:rPr lang="en-US" altLang="zh-CN"/>
              <a:t> dll </a:t>
            </a:r>
            <a:r>
              <a:rPr lang="zh-CN" altLang="en-US"/>
              <a:t>和</a:t>
            </a:r>
            <a:r>
              <a:rPr lang="en-US" altLang="zh-CN"/>
              <a:t> exe </a:t>
            </a:r>
            <a:r>
              <a:rPr lang="zh-CN" altLang="en-US"/>
              <a:t>不在同一目录。</a:t>
            </a:r>
            <a:r>
              <a:rPr lang="en-US" altLang="zh-CN"/>
              <a:t>Windows </a:t>
            </a:r>
            <a:r>
              <a:rPr lang="zh-CN" altLang="en-US"/>
              <a:t>比较蠢，他只会找当前</a:t>
            </a:r>
            <a:r>
              <a:rPr lang="en-US" altLang="zh-CN"/>
              <a:t> exe </a:t>
            </a:r>
            <a:r>
              <a:rPr lang="zh-CN" altLang="en-US"/>
              <a:t>所在目录，然后查找</a:t>
            </a:r>
            <a:r>
              <a:rPr lang="en-US" altLang="zh-CN"/>
              <a:t> PATH</a:t>
            </a:r>
            <a:r>
              <a:rPr lang="zh-CN" altLang="en-US"/>
              <a:t>，找不到就报错。而你的</a:t>
            </a:r>
            <a:r>
              <a:rPr lang="en-US" altLang="zh-CN"/>
              <a:t> dll </a:t>
            </a:r>
            <a:r>
              <a:rPr lang="zh-CN" altLang="en-US"/>
              <a:t>在其他目录，因此</a:t>
            </a:r>
            <a:r>
              <a:rPr lang="en-US" altLang="zh-CN"/>
              <a:t> Windows </a:t>
            </a:r>
            <a:r>
              <a:rPr lang="zh-CN" altLang="en-US"/>
              <a:t>会找不到</a:t>
            </a:r>
            <a:r>
              <a:rPr lang="en-US" altLang="zh-CN"/>
              <a:t> dll</a:t>
            </a:r>
            <a:r>
              <a:rPr lang="zh-CN" altLang="en-US"/>
              <a:t>。</a:t>
            </a:r>
          </a:p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：把</a:t>
            </a:r>
            <a:r>
              <a:rPr lang="en-US" altLang="zh-CN"/>
              <a:t> dll </a:t>
            </a:r>
            <a:r>
              <a:rPr lang="zh-CN" altLang="en-US"/>
              <a:t>所在位置加到你的</a:t>
            </a:r>
            <a:r>
              <a:rPr lang="en-US" altLang="zh-CN"/>
              <a:t> PATH </a:t>
            </a:r>
            <a:r>
              <a:rPr lang="zh-CN" altLang="en-US"/>
              <a:t>环境变量里去，</a:t>
            </a:r>
            <a:r>
              <a:rPr lang="zh-CN"/>
              <a:t>一劳永逸</a:t>
            </a:r>
            <a:r>
              <a:rPr lang="zh-CN" altLang="en-US"/>
              <a:t>。</a:t>
            </a:r>
          </a:p>
          <a:p>
            <a:r>
              <a:rPr lang="zh-CN" altLang="en-US"/>
              <a:t>解决</a:t>
            </a:r>
            <a:r>
              <a:rPr lang="en-US" altLang="zh-CN"/>
              <a:t>2</a:t>
            </a:r>
            <a:r>
              <a:rPr lang="zh-CN" altLang="en-US"/>
              <a:t>：把这个</a:t>
            </a:r>
            <a:r>
              <a:rPr lang="en-US" altLang="zh-CN"/>
              <a:t> dll</a:t>
            </a:r>
            <a:r>
              <a:rPr lang="zh-CN" altLang="en-US"/>
              <a:t>，以及这个</a:t>
            </a:r>
            <a:r>
              <a:rPr lang="en-US" altLang="zh-CN"/>
              <a:t> dll </a:t>
            </a:r>
            <a:r>
              <a:rPr lang="zh-CN" altLang="en-US"/>
              <a:t>所依赖的其他</a:t>
            </a:r>
            <a:r>
              <a:rPr lang="en-US" altLang="zh-CN"/>
              <a:t> dll</a:t>
            </a:r>
            <a:r>
              <a:rPr lang="zh-CN" altLang="en-US"/>
              <a:t>，全部拷贝到和</a:t>
            </a:r>
            <a:r>
              <a:rPr lang="en-US" altLang="zh-CN"/>
              <a:t> exe </a:t>
            </a:r>
            <a:r>
              <a:rPr lang="zh-CN" altLang="en-US"/>
              <a:t>文件同一目录下。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05" y="3314700"/>
            <a:ext cx="451485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4267200"/>
            <a:ext cx="46101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手动拷贝</a:t>
            </a:r>
            <a:r>
              <a:rPr lang="en-US" altLang="zh-CN"/>
              <a:t> dll </a:t>
            </a:r>
            <a:r>
              <a:rPr lang="zh-CN" altLang="en-US"/>
              <a:t>好麻烦，能不能让</a:t>
            </a:r>
            <a:r>
              <a:rPr lang="en-US" altLang="zh-CN"/>
              <a:t> CMake </a:t>
            </a:r>
            <a:r>
              <a:rPr lang="zh-CN" altLang="en-US"/>
              <a:t>把</a:t>
            </a:r>
            <a:r>
              <a:rPr lang="en-US" altLang="zh-CN"/>
              <a:t> dll </a:t>
            </a:r>
            <a:r>
              <a:rPr lang="zh-CN" altLang="en-US"/>
              <a:t>自动生成在</a:t>
            </a:r>
            <a:r>
              <a:rPr lang="en-US" altLang="zh-CN"/>
              <a:t> exe </a:t>
            </a:r>
            <a:r>
              <a:rPr lang="zh-CN" altLang="en-US"/>
              <a:t>同一目录？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归根到底还是因为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把定义在顶层模块里的</a:t>
            </a:r>
            <a:r>
              <a:rPr lang="en-US" altLang="zh-CN" dirty="0"/>
              <a:t> main </a:t>
            </a:r>
            <a:r>
              <a:rPr lang="zh-CN" altLang="en-US" dirty="0"/>
              <a:t>放在</a:t>
            </a:r>
            <a:r>
              <a:rPr lang="en-US" altLang="zh-CN" dirty="0"/>
              <a:t> buil</a:t>
            </a:r>
            <a:r>
              <a:rPr lang="en-US" dirty="0"/>
              <a:t>d/main.exe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 </a:t>
            </a:r>
            <a:r>
              <a:rPr lang="en-US" altLang="zh-CN" dirty="0" err="1"/>
              <a:t>mylib</a:t>
            </a:r>
            <a:r>
              <a:rPr lang="en-US" altLang="zh-CN" dirty="0"/>
              <a:t> </a:t>
            </a:r>
            <a:r>
              <a:rPr lang="zh-CN" altLang="en-US" dirty="0"/>
              <a:t>因为是定义在</a:t>
            </a:r>
            <a:r>
              <a:rPr lang="en-US" altLang="zh-CN" dirty="0"/>
              <a:t> </a:t>
            </a:r>
            <a:r>
              <a:rPr lang="en-US" altLang="zh-CN" dirty="0" err="1"/>
              <a:t>mylib</a:t>
            </a:r>
            <a:r>
              <a:rPr lang="en-US" altLang="zh-CN" dirty="0"/>
              <a:t> </a:t>
            </a:r>
            <a:r>
              <a:rPr lang="zh-CN" altLang="en-US" dirty="0"/>
              <a:t>这个子模块里的，因此被放到了</a:t>
            </a:r>
            <a:r>
              <a:rPr lang="en-US" altLang="zh-CN" dirty="0"/>
              <a:t> build/</a:t>
            </a:r>
            <a:r>
              <a:rPr lang="en-US" altLang="zh-CN" dirty="0" err="1"/>
              <a:t>mylib</a:t>
            </a:r>
            <a:r>
              <a:rPr lang="en-US" altLang="zh-CN" dirty="0"/>
              <a:t>/mylib.dll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Build</a:t>
            </a:r>
            <a:r>
              <a:rPr lang="zh-CN" altLang="en-US" dirty="0" smtClean="0"/>
              <a:t>目录下只有</a:t>
            </a:r>
            <a:r>
              <a:rPr lang="en-US" altLang="zh-CN" dirty="0" smtClean="0"/>
              <a:t>main.exe</a:t>
            </a:r>
            <a:r>
              <a:rPr lang="zh-CN" altLang="en-US" dirty="0" smtClean="0"/>
              <a:t>，却没有</a:t>
            </a:r>
            <a:r>
              <a:rPr lang="en-US" altLang="zh-CN" dirty="0" smtClean="0"/>
              <a:t>mylib.dll(main.exe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mylib.dll</a:t>
            </a:r>
            <a:r>
              <a:rPr lang="zh-CN" altLang="en-US" dirty="0" smtClean="0"/>
              <a:t>不在同一个目录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。所以找不到该</a:t>
            </a:r>
            <a:r>
              <a:rPr lang="en-US" altLang="zh-CN" dirty="0" err="1" smtClean="0"/>
              <a:t>dll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935" y="3408680"/>
            <a:ext cx="942213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：设置</a:t>
            </a:r>
            <a:r>
              <a:rPr lang="en-US" altLang="zh-CN"/>
              <a:t> mylib </a:t>
            </a:r>
            <a:r>
              <a:rPr lang="zh-CN" altLang="en-US"/>
              <a:t>对象的</a:t>
            </a:r>
            <a:r>
              <a:rPr lang="en-US" altLang="zh-CN"/>
              <a:t> xx_OUTPUT_DIRECTORY </a:t>
            </a:r>
            <a:r>
              <a:rPr lang="zh-CN" altLang="en-US"/>
              <a:t>系列属性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dirty="0"/>
              <a:t>所以，可以设置</a:t>
            </a:r>
            <a:r>
              <a:rPr lang="en-US" altLang="zh-CN" dirty="0"/>
              <a:t> </a:t>
            </a:r>
            <a:r>
              <a:rPr lang="en-US" altLang="zh-CN" dirty="0" err="1"/>
              <a:t>mylib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dirty="0"/>
              <a:t>这些属性，让</a:t>
            </a:r>
            <a:r>
              <a:rPr lang="en-US" altLang="zh-CN" dirty="0"/>
              <a:t> mylib.dll </a:t>
            </a:r>
            <a:r>
              <a:rPr lang="zh-CN" dirty="0"/>
              <a:t>文件输出到</a:t>
            </a:r>
            <a:r>
              <a:rPr lang="en-US" altLang="zh-CN" dirty="0"/>
              <a:t> PROJECT_BINARY_DIR</a:t>
            </a:r>
            <a:r>
              <a:rPr lang="zh-CN" altLang="en-US" dirty="0"/>
              <a:t>，也就是项目根目录（</a:t>
            </a:r>
            <a:r>
              <a:rPr lang="en-US" altLang="zh-CN" dirty="0"/>
              <a:t>main </a:t>
            </a:r>
            <a:r>
              <a:rPr lang="zh-CN" altLang="en-US" dirty="0"/>
              <a:t>所在的位置）。这样</a:t>
            </a:r>
            <a:r>
              <a:rPr lang="en-US" altLang="zh-CN" dirty="0"/>
              <a:t> main.exe </a:t>
            </a:r>
            <a:r>
              <a:rPr lang="zh-CN" altLang="en-US" dirty="0"/>
              <a:t>在运行时就能找到</a:t>
            </a:r>
            <a:r>
              <a:rPr lang="en-US" altLang="zh-CN" dirty="0"/>
              <a:t> mylib.dll </a:t>
            </a:r>
            <a:r>
              <a:rPr lang="zh-CN" altLang="en-US" dirty="0"/>
              <a:t>了。</a:t>
            </a:r>
          </a:p>
          <a:p>
            <a:r>
              <a:rPr lang="zh-CN" altLang="en-US" dirty="0"/>
              <a:t>是的，为了伺候这睿智的</a:t>
            </a:r>
            <a:r>
              <a:rPr lang="en-US" altLang="zh-CN" dirty="0"/>
              <a:t> </a:t>
            </a:r>
            <a:r>
              <a:rPr lang="en-US" altLang="zh-CN" dirty="0" smtClean="0"/>
              <a:t>Windows </a:t>
            </a:r>
            <a:r>
              <a:rPr lang="zh-CN" altLang="en-US" dirty="0"/>
              <a:t>系统，需要设置全部</a:t>
            </a:r>
            <a:r>
              <a:rPr lang="en-US" altLang="zh-CN" dirty="0"/>
              <a:t> 6 </a:t>
            </a:r>
            <a:r>
              <a:rPr lang="zh-CN" altLang="en-US" dirty="0"/>
              <a:t>个属性，是不是非常繁琐？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5" y="2873375"/>
            <a:ext cx="8987790" cy="247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5400675"/>
            <a:ext cx="103251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不懂就问，为什么说</a:t>
            </a:r>
            <a:r>
              <a:rPr lang="en-US" altLang="zh-CN"/>
              <a:t> Linux </a:t>
            </a:r>
            <a:r>
              <a:rPr lang="zh-CN" altLang="en-US"/>
              <a:t>系统是永远滴神？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而</a:t>
            </a:r>
            <a:r>
              <a:rPr lang="en-US" altLang="zh-CN" dirty="0"/>
              <a:t> Linux </a:t>
            </a:r>
            <a:r>
              <a:rPr lang="zh-CN" altLang="en-US" dirty="0"/>
              <a:t>系统支持</a:t>
            </a:r>
            <a:r>
              <a:rPr lang="en-US" altLang="zh-CN" dirty="0"/>
              <a:t> </a:t>
            </a:r>
            <a:r>
              <a:rPr lang="en-US" altLang="zh-CN" dirty="0" smtClean="0"/>
              <a:t>RPATH(</a:t>
            </a:r>
            <a:r>
              <a:rPr lang="zh-CN" altLang="en-US" dirty="0" smtClean="0"/>
              <a:t>即：</a:t>
            </a:r>
            <a:r>
              <a:rPr lang="en-US" altLang="zh-CN" dirty="0" smtClean="0"/>
              <a:t>RUNTIME PATH)</a:t>
            </a:r>
            <a:r>
              <a:rPr lang="zh-CN" altLang="en-US" dirty="0" smtClean="0"/>
              <a:t>，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会让生成出来可执行文件的</a:t>
            </a:r>
            <a:r>
              <a:rPr lang="en-US" altLang="zh-CN" dirty="0"/>
              <a:t> RPATH </a:t>
            </a:r>
            <a:r>
              <a:rPr lang="zh-CN" altLang="en-US" dirty="0"/>
              <a:t>字段指向他链接了的</a:t>
            </a:r>
            <a:r>
              <a:rPr lang="en-US" altLang="zh-CN" dirty="0"/>
              <a:t> .so </a:t>
            </a:r>
            <a:r>
              <a:rPr lang="zh-CN" altLang="en-US" dirty="0"/>
              <a:t>文件所在目录，运行时会优先从</a:t>
            </a:r>
            <a:r>
              <a:rPr lang="en-US" altLang="zh-CN" dirty="0"/>
              <a:t> RPATH </a:t>
            </a:r>
            <a:r>
              <a:rPr lang="zh-CN" altLang="en-US" dirty="0"/>
              <a:t>里找链接库，所以即使不在同目录也能找到。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所以还有第三种解决方案：微软，我卸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卸</a:t>
            </a:r>
            <a:r>
              <a:rPr lang="zh-CN" altLang="en-US" dirty="0">
                <a:solidFill>
                  <a:srgbClr val="C00000"/>
                </a:solidFill>
              </a:rPr>
              <a:t>你全家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（指卸载）。然后</a:t>
            </a:r>
            <a:r>
              <a:rPr lang="zh-CN" altLang="en-US" dirty="0">
                <a:solidFill>
                  <a:srgbClr val="C00000"/>
                </a:solidFill>
              </a:rPr>
              <a:t>安装</a:t>
            </a:r>
            <a:r>
              <a:rPr lang="en-US" altLang="zh-CN" dirty="0">
                <a:solidFill>
                  <a:srgbClr val="C00000"/>
                </a:solidFill>
              </a:rPr>
              <a:t> Arch Linux </a:t>
            </a:r>
            <a:r>
              <a:rPr lang="zh-CN" altLang="en-US" dirty="0">
                <a:solidFill>
                  <a:srgbClr val="C00000"/>
                </a:solidFill>
              </a:rPr>
              <a:t>系统。</a:t>
            </a:r>
            <a:endParaRPr lang="zh-CN" altLang="en-US" dirty="0"/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需要手动修改或查看一个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ELF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文件的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RPATH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，可以用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chrpath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或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patchelf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命令。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180" y="0"/>
            <a:ext cx="2369820" cy="1774825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10071735" y="-54610"/>
            <a:ext cx="1829435" cy="1829435"/>
          </a:xfrm>
          <a:prstGeom prst="mathMultiply">
            <a:avLst>
              <a:gd name="adj1" fmla="val 45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615" y="3175"/>
            <a:ext cx="1400175" cy="1714500"/>
          </a:xfrm>
          <a:prstGeom prst="rect">
            <a:avLst/>
          </a:prstGeom>
        </p:spPr>
      </p:pic>
      <p:sp>
        <p:nvSpPr>
          <p:cNvPr id="8" name="10-Point Star 7"/>
          <p:cNvSpPr/>
          <p:nvPr/>
        </p:nvSpPr>
        <p:spPr>
          <a:xfrm>
            <a:off x="8251190" y="102235"/>
            <a:ext cx="1391920" cy="612775"/>
          </a:xfrm>
          <a:prstGeom prst="star10">
            <a:avLst>
              <a:gd name="adj" fmla="val 29249"/>
              <a:gd name="hf" fmla="val 10514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yyds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95" y="3292475"/>
            <a:ext cx="10393045" cy="3565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章：链接第三方库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205" y="6323013"/>
            <a:ext cx="72675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22700" y="6070600"/>
            <a:ext cx="957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Target_link_libraries</a:t>
            </a:r>
            <a:r>
              <a:rPr lang="zh-CN" altLang="en-US" dirty="0" smtClean="0"/>
              <a:t>链接器，</a:t>
            </a:r>
            <a:r>
              <a:rPr lang="zh-CN" altLang="en-US" dirty="0"/>
              <a:t>会</a:t>
            </a:r>
            <a:r>
              <a:rPr lang="zh-CN" altLang="en-US" dirty="0" smtClean="0"/>
              <a:t>找到</a:t>
            </a:r>
            <a:r>
              <a:rPr lang="en-US" altLang="zh-CN" dirty="0" smtClean="0"/>
              <a:t>libtbb.so</a:t>
            </a:r>
            <a:r>
              <a:rPr lang="zh-CN" altLang="en-US" dirty="0" smtClean="0"/>
              <a:t>，从而找到</a:t>
            </a:r>
            <a:r>
              <a:rPr lang="en-US" altLang="zh-CN" dirty="0" smtClean="0"/>
              <a:t>libtbb.so.12</a:t>
            </a:r>
            <a:r>
              <a:rPr lang="zh-CN" altLang="en-US" dirty="0" smtClean="0"/>
              <a:t>，从而找到</a:t>
            </a:r>
            <a:r>
              <a:rPr lang="en-US" altLang="zh-CN" dirty="0" smtClean="0"/>
              <a:t>libtbb.so.12.5</a:t>
            </a:r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-G </a:t>
            </a:r>
            <a:r>
              <a:rPr lang="zh-CN" altLang="en-US"/>
              <a:t>选项：指定要用的生成器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3490"/>
            <a:ext cx="11036935" cy="4351655"/>
          </a:xfrm>
        </p:spPr>
        <p:txBody>
          <a:bodyPr/>
          <a:lstStyle/>
          <a:p>
            <a:r>
              <a:rPr lang="zh-CN" altLang="en-US"/>
              <a:t>众所周知，</a:t>
            </a:r>
            <a:r>
              <a:rPr lang="en-US" altLang="zh-CN"/>
              <a:t>CMake </a:t>
            </a:r>
            <a:r>
              <a:rPr lang="zh-CN" altLang="en-US"/>
              <a:t>是一个跨平台的构建系统，可以从</a:t>
            </a:r>
            <a:r>
              <a:rPr lang="en-US" altLang="zh-CN"/>
              <a:t> CMakeLists.txt </a:t>
            </a:r>
            <a:r>
              <a:rPr lang="zh-CN" altLang="en-US"/>
              <a:t>生成不同类型的构建系统（比如</a:t>
            </a:r>
            <a:r>
              <a:rPr lang="en-US" altLang="zh-CN"/>
              <a:t> Linux </a:t>
            </a:r>
            <a:r>
              <a:rPr lang="zh-CN" altLang="en-US"/>
              <a:t>的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的</a:t>
            </a:r>
            <a:r>
              <a:rPr lang="en-US" altLang="zh-CN"/>
              <a:t> MSBuild</a:t>
            </a:r>
            <a:r>
              <a:rPr lang="zh-CN" altLang="en-US"/>
              <a:t>），从而让构建规则可以只写一份，跨平台使用。</a:t>
            </a:r>
          </a:p>
          <a:p>
            <a:r>
              <a:rPr lang="zh-CN" altLang="en-US"/>
              <a:t>过去的软件</a:t>
            </a:r>
            <a:r>
              <a:rPr lang="zh-CN" altLang="en-US">
                <a:sym typeface="+mn-ea"/>
              </a:rPr>
              <a:t>（例如</a:t>
            </a:r>
            <a:r>
              <a:rPr lang="en-US" altLang="zh-CN">
                <a:sym typeface="+mn-ea"/>
              </a:rPr>
              <a:t> TBB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要跨平台，只好</a:t>
            </a:r>
            <a:r>
              <a:rPr lang="en-US" altLang="zh-CN"/>
              <a:t> Makefile </a:t>
            </a:r>
            <a:r>
              <a:rPr lang="zh-CN" altLang="en-US"/>
              <a:t>的构建规则写一份，</a:t>
            </a:r>
            <a:r>
              <a:rPr lang="en-US" altLang="zh-CN"/>
              <a:t>MSBuild </a:t>
            </a:r>
            <a:r>
              <a:rPr lang="zh-CN" altLang="en-US"/>
              <a:t>也写一份。</a:t>
            </a:r>
          </a:p>
          <a:p>
            <a:r>
              <a:rPr lang="zh-CN" altLang="en-US"/>
              <a:t>现在只需要写一次</a:t>
            </a:r>
            <a:r>
              <a:rPr lang="en-US" altLang="zh-CN"/>
              <a:t> CMakeLists.txt</a:t>
            </a:r>
            <a:r>
              <a:rPr lang="zh-CN" altLang="en-US"/>
              <a:t>，他会视不同的操作系统，生成不同构建系统的规则文件。</a:t>
            </a:r>
          </a:p>
          <a:p>
            <a:r>
              <a:rPr lang="zh-CN" altLang="en-US"/>
              <a:t>那个和操作系统绑定的构建系统（</a:t>
            </a:r>
            <a:r>
              <a:rPr lang="en-US" altLang="zh-CN"/>
              <a:t>make</a:t>
            </a:r>
            <a:r>
              <a:rPr lang="zh-CN" altLang="en-US"/>
              <a:t>、</a:t>
            </a:r>
            <a:r>
              <a:rPr lang="en-US" altLang="zh-CN"/>
              <a:t>MSBuild</a:t>
            </a:r>
            <a:r>
              <a:rPr lang="zh-CN" altLang="en-US"/>
              <a:t>）称为本地构建系统（</a:t>
            </a:r>
            <a:r>
              <a:rPr lang="en-US" altLang="zh-CN"/>
              <a:t>native buildsystem</a:t>
            </a:r>
            <a:r>
              <a:rPr lang="zh-CN" altLang="en-US"/>
              <a:t>）。</a:t>
            </a:r>
          </a:p>
          <a:p>
            <a:r>
              <a:rPr lang="zh-CN" altLang="en-US"/>
              <a:t>负责从</a:t>
            </a:r>
            <a:r>
              <a:rPr lang="en-US" altLang="zh-CN"/>
              <a:t> CMakeLists.txt </a:t>
            </a:r>
            <a:r>
              <a:rPr lang="zh-CN" altLang="en-US"/>
              <a:t>生成本地构建系统构建规则文件的，称为生成器（</a:t>
            </a:r>
            <a:r>
              <a:rPr lang="en-US" altLang="zh-CN"/>
              <a:t>generator</a:t>
            </a:r>
            <a:r>
              <a:rPr lang="zh-CN" altLang="en-US"/>
              <a:t>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165" y="3599815"/>
            <a:ext cx="497903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也可以直接写出全部路径，就是太硬核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更通用的方式：</a:t>
            </a:r>
            <a:r>
              <a:rPr lang="en-US" altLang="zh-CN"/>
              <a:t>find_package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更好的做法是用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en-US" altLang="zh-CN" dirty="0"/>
              <a:t> </a:t>
            </a:r>
            <a:r>
              <a:rPr lang="en-US" altLang="zh-CN" dirty="0" err="1"/>
              <a:t>find_package</a:t>
            </a:r>
            <a:r>
              <a:rPr lang="en-US" altLang="zh-CN" dirty="0"/>
              <a:t> </a:t>
            </a:r>
            <a:r>
              <a:rPr lang="zh-CN" altLang="en-US" dirty="0"/>
              <a:t>命令。</a:t>
            </a:r>
          </a:p>
          <a:p>
            <a:r>
              <a:rPr lang="en-US" altLang="zh-CN" dirty="0" err="1">
                <a:sym typeface="+mn-ea"/>
              </a:rPr>
              <a:t>find_package</a:t>
            </a:r>
            <a:r>
              <a:rPr lang="en-US" altLang="zh-CN" dirty="0">
                <a:sym typeface="+mn-ea"/>
              </a:rPr>
              <a:t>(TBB REQUIRED) </a:t>
            </a:r>
            <a:r>
              <a:rPr lang="zh-CN" altLang="en-US" dirty="0">
                <a:sym typeface="+mn-ea"/>
              </a:rPr>
              <a:t>会查找</a:t>
            </a:r>
            <a:r>
              <a:rPr lang="en-US" altLang="zh-CN" dirty="0">
                <a:sym typeface="+mn-ea"/>
              </a:rPr>
              <a:t> /</a:t>
            </a:r>
            <a:r>
              <a:rPr lang="en-US" altLang="zh-CN" dirty="0" err="1">
                <a:sym typeface="+mn-ea"/>
              </a:rPr>
              <a:t>usr</a:t>
            </a:r>
            <a:r>
              <a:rPr lang="en-US" altLang="zh-CN" dirty="0">
                <a:sym typeface="+mn-ea"/>
              </a:rPr>
              <a:t>/lib/</a:t>
            </a:r>
            <a:r>
              <a:rPr lang="en-US" altLang="zh-CN" dirty="0" err="1">
                <a:sym typeface="+mn-ea"/>
              </a:rPr>
              <a:t>cmake</a:t>
            </a:r>
            <a:r>
              <a:rPr lang="en-US" altLang="zh-CN" dirty="0">
                <a:sym typeface="+mn-ea"/>
              </a:rPr>
              <a:t>/TBB/</a:t>
            </a:r>
            <a:r>
              <a:rPr lang="en-US" altLang="zh-CN" dirty="0" err="1">
                <a:sym typeface="+mn-ea"/>
              </a:rPr>
              <a:t>TBBConfig.cmake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这个配置文件，并根据里面的配置信息创建</a:t>
            </a:r>
            <a:r>
              <a:rPr lang="en-US" altLang="zh-CN" dirty="0">
                <a:sym typeface="+mn-ea"/>
              </a:rPr>
              <a:t> TBB::</a:t>
            </a:r>
            <a:r>
              <a:rPr lang="en-US" altLang="zh-CN" dirty="0" err="1">
                <a:sym typeface="+mn-ea"/>
              </a:rPr>
              <a:t>tbb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这个伪对象（他实际指向真正的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tbb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库文件路径</a:t>
            </a:r>
            <a:r>
              <a:rPr lang="en-US" altLang="zh-CN" dirty="0">
                <a:sym typeface="+mn-ea"/>
              </a:rPr>
              <a:t> /usr/lib/libtbb.so</a:t>
            </a:r>
            <a:r>
              <a:rPr lang="zh-CN" altLang="en-US" dirty="0">
                <a:sym typeface="+mn-ea"/>
              </a:rPr>
              <a:t>），之后通过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target_link_libraries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链接</a:t>
            </a:r>
            <a:r>
              <a:rPr lang="en-US" altLang="zh-CN" dirty="0">
                <a:sym typeface="+mn-ea"/>
              </a:rPr>
              <a:t> TBB::</a:t>
            </a:r>
            <a:r>
              <a:rPr lang="en-US" altLang="zh-CN" dirty="0" err="1">
                <a:sym typeface="+mn-ea"/>
              </a:rPr>
              <a:t>tbb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就可以正常工作了。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36200" y="4457700"/>
            <a:ext cx="1556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TBB::</a:t>
            </a:r>
            <a:r>
              <a:rPr lang="en-US" altLang="zh-CN" dirty="0" err="1" smtClean="0"/>
              <a:t>tbb</a:t>
            </a:r>
            <a:endParaRPr lang="en-US" altLang="zh-CN" dirty="0" smtClean="0"/>
          </a:p>
          <a:p>
            <a:r>
              <a:rPr lang="en-US" altLang="zh-CN" dirty="0" smtClean="0"/>
              <a:t>TBB</a:t>
            </a:r>
            <a:r>
              <a:rPr lang="zh-CN" altLang="en-US" dirty="0" smtClean="0"/>
              <a:t>是包名，</a:t>
            </a:r>
            <a:endParaRPr lang="en-US" altLang="zh-CN" dirty="0" smtClean="0"/>
          </a:p>
          <a:p>
            <a:r>
              <a:rPr lang="en-US" altLang="zh-CN" dirty="0" err="1"/>
              <a:t>t</a:t>
            </a:r>
            <a:r>
              <a:rPr lang="en-US" altLang="zh-CN" dirty="0" err="1" smtClean="0"/>
              <a:t>bb</a:t>
            </a:r>
            <a:r>
              <a:rPr lang="zh-CN" altLang="en-US" dirty="0" smtClean="0"/>
              <a:t>是组件名</a:t>
            </a:r>
            <a:endParaRPr lang="en-US" altLang="zh-C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48325"/>
            <a:ext cx="74485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23240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</a:t>
            </a:r>
            <a:r>
              <a:rPr lang="zh-CN" altLang="en-US" dirty="0" smtClean="0"/>
              <a:t>带</a:t>
            </a:r>
            <a:r>
              <a:rPr lang="en-US" altLang="zh-CN" dirty="0" err="1">
                <a:sym typeface="+mn-ea"/>
              </a:rPr>
              <a:t>TBBConfig.cmake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TBB::</a:t>
            </a:r>
            <a:r>
              <a:rPr lang="en-US" dirty="0" err="1"/>
              <a:t>tbb</a:t>
            </a:r>
            <a:r>
              <a:rPr lang="en-US" dirty="0"/>
              <a:t> </a:t>
            </a:r>
            <a:r>
              <a:rPr lang="zh-CN" altLang="en-US" dirty="0"/>
              <a:t>的秘密：自带了一些</a:t>
            </a:r>
            <a:r>
              <a:rPr lang="en-US" altLang="zh-CN" dirty="0"/>
              <a:t> PUBLIC </a:t>
            </a:r>
            <a:r>
              <a:rPr lang="zh-CN" altLang="en-US" dirty="0"/>
              <a:t>属性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TBB::</a:t>
            </a:r>
            <a:r>
              <a:rPr lang="en-US" dirty="0" err="1"/>
              <a:t>tbb</a:t>
            </a:r>
            <a:r>
              <a:rPr lang="en-US" dirty="0"/>
              <a:t> </a:t>
            </a:r>
            <a:r>
              <a:rPr lang="zh-CN" altLang="en-US" dirty="0"/>
              <a:t>是一个伪对象</a:t>
            </a:r>
            <a:r>
              <a:rPr lang="en-US" altLang="zh-CN" dirty="0"/>
              <a:t>(imported)</a:t>
            </a:r>
            <a:r>
              <a:rPr lang="zh-CN" altLang="en-US" dirty="0"/>
              <a:t>，除了他会指向</a:t>
            </a:r>
            <a:r>
              <a:rPr lang="en-US" altLang="zh-CN" dirty="0"/>
              <a:t> /usr/lib/libtbb.so </a:t>
            </a:r>
            <a:r>
              <a:rPr lang="zh-CN" altLang="en-US" dirty="0"/>
              <a:t>之外，</a:t>
            </a:r>
            <a:r>
              <a:rPr lang="en-US" altLang="zh-CN" dirty="0" err="1"/>
              <a:t>TBBConfig.cmake</a:t>
            </a:r>
            <a:r>
              <a:rPr lang="en-US" altLang="zh-CN" dirty="0"/>
              <a:t> </a:t>
            </a:r>
            <a:r>
              <a:rPr lang="zh-CN" altLang="en-US" dirty="0"/>
              <a:t>还会给</a:t>
            </a:r>
            <a:r>
              <a:rPr lang="en-US" altLang="zh-CN" dirty="0"/>
              <a:t> 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添加一些</a:t>
            </a:r>
            <a:r>
              <a:rPr lang="en-US" altLang="zh-CN" dirty="0"/>
              <a:t> PUBLIC </a:t>
            </a:r>
            <a:r>
              <a:rPr lang="zh-CN" altLang="en-US" dirty="0"/>
              <a:t>属性，用于让链接了他的对象带上一些</a:t>
            </a:r>
            <a:r>
              <a:rPr lang="en-US" altLang="zh-CN" dirty="0"/>
              <a:t> flag </a:t>
            </a:r>
            <a:r>
              <a:rPr lang="zh-CN" altLang="en-US" dirty="0"/>
              <a:t>之类的。</a:t>
            </a:r>
          </a:p>
          <a:p>
            <a:r>
              <a:rPr lang="zh-CN" altLang="en-US" dirty="0"/>
              <a:t>比如，</a:t>
            </a:r>
            <a:r>
              <a:rPr lang="en-US" altLang="zh-CN" dirty="0"/>
              <a:t>TBB </a:t>
            </a:r>
            <a:r>
              <a:rPr lang="zh-CN" altLang="en-US" dirty="0"/>
              <a:t>安装在</a:t>
            </a:r>
            <a:r>
              <a:rPr lang="en-US" altLang="zh-CN" dirty="0"/>
              <a:t> /opt/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目录下，头文件在</a:t>
            </a:r>
            <a:r>
              <a:rPr lang="en-US" altLang="zh-CN" dirty="0"/>
              <a:t> /opt/</a:t>
            </a:r>
            <a:r>
              <a:rPr lang="en-US" altLang="zh-CN" dirty="0" err="1"/>
              <a:t>tbb</a:t>
            </a:r>
            <a:r>
              <a:rPr lang="en-US" altLang="zh-CN" dirty="0"/>
              <a:t>/include </a:t>
            </a:r>
            <a:r>
              <a:rPr lang="zh-CN" altLang="en-US" dirty="0"/>
              <a:t>里，那么这时</a:t>
            </a:r>
            <a:r>
              <a:rPr lang="en-US" altLang="zh-CN" dirty="0"/>
              <a:t> </a:t>
            </a:r>
            <a:r>
              <a:rPr lang="en-US" altLang="zh-CN" dirty="0" err="1"/>
              <a:t>TBBConfig.cmake</a:t>
            </a:r>
            <a:r>
              <a:rPr lang="en-US" altLang="zh-CN" dirty="0"/>
              <a:t> </a:t>
            </a:r>
            <a:r>
              <a:rPr lang="zh-CN" altLang="en-US" dirty="0"/>
              <a:t>里就会有：</a:t>
            </a:r>
          </a:p>
          <a:p>
            <a:r>
              <a:rPr lang="en-US" altLang="zh-CN" dirty="0" err="1"/>
              <a:t>target_include_directories</a:t>
            </a:r>
            <a:r>
              <a:rPr lang="en-US" altLang="zh-CN" dirty="0"/>
              <a:t>(TBB::</a:t>
            </a:r>
            <a:r>
              <a:rPr lang="en-US" altLang="zh-CN" dirty="0" err="1"/>
              <a:t>tbb</a:t>
            </a:r>
            <a:r>
              <a:rPr lang="en-US" altLang="zh-CN" dirty="0"/>
              <a:t> PUBLIC /opt/</a:t>
            </a:r>
            <a:r>
              <a:rPr lang="en-US" altLang="zh-CN" dirty="0" err="1"/>
              <a:t>tbb</a:t>
            </a:r>
            <a:r>
              <a:rPr lang="en-US" altLang="zh-CN" dirty="0"/>
              <a:t>/include)</a:t>
            </a:r>
          </a:p>
          <a:p>
            <a:r>
              <a:rPr lang="zh-CN" altLang="en-US" dirty="0"/>
              <a:t>这样</a:t>
            </a:r>
            <a:r>
              <a:rPr lang="en-US" altLang="zh-CN" dirty="0"/>
              <a:t> main </a:t>
            </a:r>
            <a:r>
              <a:rPr lang="zh-CN" altLang="en-US" dirty="0"/>
              <a:t>在链接了</a:t>
            </a:r>
            <a:r>
              <a:rPr lang="en-US" altLang="zh-CN" dirty="0"/>
              <a:t> 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的时候也会被“传染”上</a:t>
            </a:r>
            <a:r>
              <a:rPr lang="en-US" altLang="zh-CN" dirty="0"/>
              <a:t> /opt/</a:t>
            </a:r>
            <a:r>
              <a:rPr lang="en-US" altLang="zh-CN" dirty="0" err="1"/>
              <a:t>tbb</a:t>
            </a:r>
            <a:r>
              <a:rPr lang="en-US" altLang="zh-CN" dirty="0"/>
              <a:t>/include </a:t>
            </a:r>
            <a:r>
              <a:rPr lang="zh-CN" altLang="en-US" dirty="0"/>
              <a:t>这个目录，不用调用者手动添加了。</a:t>
            </a:r>
            <a:endParaRPr lang="en-US" altLang="zh-CN" dirty="0"/>
          </a:p>
          <a:p>
            <a:r>
              <a:rPr lang="zh-CN" altLang="en-US" dirty="0"/>
              <a:t>再比如，</a:t>
            </a:r>
            <a:r>
              <a:rPr lang="en-US" altLang="zh-CN" dirty="0"/>
              <a:t>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链接了另一个库</a:t>
            </a:r>
            <a:r>
              <a:rPr lang="en-US" altLang="zh-CN" dirty="0"/>
              <a:t> </a:t>
            </a:r>
            <a:r>
              <a:rPr lang="en-US" altLang="zh-CN" dirty="0" err="1"/>
              <a:t>Blosc</a:t>
            </a:r>
            <a:r>
              <a:rPr lang="en-US" altLang="zh-CN" dirty="0"/>
              <a:t>::</a:t>
            </a:r>
            <a:r>
              <a:rPr lang="en-US" altLang="zh-CN" dirty="0" err="1"/>
              <a:t>blosc</a:t>
            </a:r>
            <a:r>
              <a:rPr lang="zh-CN" altLang="en-US" dirty="0"/>
              <a:t>，那这个库也会</a:t>
            </a:r>
            <a:r>
              <a:rPr lang="zh-CN" dirty="0"/>
              <a:t>自动</a:t>
            </a:r>
            <a:r>
              <a:rPr lang="zh-CN" altLang="en-US" dirty="0"/>
              <a:t>链接到</a:t>
            </a:r>
            <a:r>
              <a:rPr lang="en-US" altLang="zh-CN" dirty="0"/>
              <a:t> main </a:t>
            </a:r>
            <a:r>
              <a:rPr lang="zh-CN" altLang="en-US" dirty="0"/>
              <a:t>上，无需调用者手动添加。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spdlog-config.cmake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#include &lt;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spdlog.h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find_package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spdlog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REQUIRED)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和古代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dirty="0"/>
              <a:t>做对比：为什么</a:t>
            </a:r>
            <a:r>
              <a:rPr lang="en-US" altLang="zh-CN" dirty="0"/>
              <a:t> PUBLIC </a:t>
            </a:r>
            <a:r>
              <a:rPr lang="zh-CN" altLang="en-US" dirty="0"/>
              <a:t>属性的传播机制如此便利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cmake</a:t>
            </a:r>
            <a:r>
              <a:rPr lang="en-US" dirty="0"/>
              <a:t>/TBB/</a:t>
            </a:r>
            <a:r>
              <a:rPr lang="en-US" dirty="0" err="1"/>
              <a:t>TBBConfig.cmake</a:t>
            </a:r>
            <a:r>
              <a:rPr lang="en-US" dirty="0"/>
              <a:t> </a:t>
            </a:r>
            <a:r>
              <a:rPr lang="zh-CN" altLang="en-US" dirty="0"/>
              <a:t>长啥样？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-G </a:t>
            </a:r>
            <a:r>
              <a:rPr lang="zh-CN" altLang="en-US">
                <a:sym typeface="+mn-ea"/>
              </a:rPr>
              <a:t>选项：指定要用的生成器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</a:t>
            </a:r>
            <a:r>
              <a:rPr lang="zh-CN" altLang="en-US"/>
              <a:t>系统上的</a:t>
            </a:r>
            <a:r>
              <a:rPr lang="en-US" altLang="zh-CN"/>
              <a:t> CMake </a:t>
            </a:r>
            <a:r>
              <a:rPr lang="zh-CN" altLang="en-US"/>
              <a:t>默认用是</a:t>
            </a:r>
            <a:r>
              <a:rPr lang="en-US" altLang="zh-CN"/>
              <a:t> Unix Makefiles </a:t>
            </a:r>
            <a:r>
              <a:rPr lang="zh-CN" altLang="en-US"/>
              <a:t>生成器；</a:t>
            </a:r>
            <a:r>
              <a:rPr lang="en-US" altLang="zh-CN"/>
              <a:t>Windows </a:t>
            </a:r>
            <a:r>
              <a:rPr lang="zh-CN" altLang="en-US"/>
              <a:t>系统默认是</a:t>
            </a:r>
            <a:r>
              <a:rPr lang="en-US" altLang="zh-CN"/>
              <a:t> Visual Studio 2019 </a:t>
            </a:r>
            <a:r>
              <a:rPr lang="zh-CN" altLang="en-US"/>
              <a:t>生成器；</a:t>
            </a:r>
            <a:r>
              <a:rPr lang="en-US" altLang="zh-CN"/>
              <a:t>MacOS </a:t>
            </a:r>
            <a:r>
              <a:rPr lang="zh-CN" altLang="en-US"/>
              <a:t>系统默认是</a:t>
            </a:r>
            <a:r>
              <a:rPr lang="en-US" altLang="zh-CN"/>
              <a:t> Xcode </a:t>
            </a:r>
            <a:r>
              <a:rPr lang="zh-CN" altLang="en-US"/>
              <a:t>生成器。</a:t>
            </a:r>
          </a:p>
          <a:p>
            <a:r>
              <a:rPr lang="zh-CN" altLang="en-US"/>
              <a:t>可以用</a:t>
            </a:r>
            <a:r>
              <a:rPr lang="en-US" altLang="zh-CN"/>
              <a:t> -G </a:t>
            </a:r>
            <a:r>
              <a:rPr lang="zh-CN" altLang="en-US"/>
              <a:t>参数改用别的生成器，例如</a:t>
            </a:r>
            <a:r>
              <a:rPr lang="en-US" altLang="zh-CN"/>
              <a:t> cmake -GNinja </a:t>
            </a:r>
            <a:r>
              <a:rPr lang="zh-CN" altLang="en-US"/>
              <a:t>会生成</a:t>
            </a:r>
            <a:r>
              <a:rPr lang="en-US" altLang="zh-CN"/>
              <a:t> Ninja </a:t>
            </a:r>
            <a:r>
              <a:rPr lang="zh-CN" altLang="en-US"/>
              <a:t>这个构建系统的构建规则。</a:t>
            </a:r>
            <a:r>
              <a:rPr lang="en-US" altLang="zh-CN"/>
              <a:t>Ninja </a:t>
            </a:r>
            <a:r>
              <a:rPr lang="zh-CN" altLang="en-US"/>
              <a:t>是一个高性能，跨平台的构建系统，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 </a:t>
            </a:r>
            <a:r>
              <a:rPr lang="zh-CN" altLang="en-US"/>
              <a:t>上都可以用。</a:t>
            </a:r>
          </a:p>
          <a:p>
            <a:r>
              <a:rPr lang="en-US" altLang="zh-CN"/>
              <a:t>Ninja </a:t>
            </a:r>
            <a:r>
              <a:rPr lang="zh-CN" altLang="en-US"/>
              <a:t>可以从包管理器里安装，没有包管理器的</a:t>
            </a:r>
            <a:r>
              <a:rPr lang="en-US" altLang="zh-CN"/>
              <a:t> Windows </a:t>
            </a:r>
            <a:r>
              <a:rPr lang="zh-CN" altLang="en-US"/>
              <a:t>可以用</a:t>
            </a:r>
            <a:r>
              <a:rPr lang="en-US" altLang="zh-CN"/>
              <a:t> Python </a:t>
            </a:r>
            <a:r>
              <a:rPr lang="zh-CN" altLang="en-US"/>
              <a:t>的包管理器安装：</a:t>
            </a:r>
          </a:p>
          <a:p>
            <a:r>
              <a:rPr lang="en-US" altLang="zh-CN"/>
              <a:t>pip install ninja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（有趣的事实：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也可以通过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pip install 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/>
          </a:p>
          <a:p>
            <a:r>
              <a:rPr lang="zh-CN" altLang="en-US"/>
              <a:t>事实上，</a:t>
            </a:r>
            <a:r>
              <a:rPr lang="en-US" altLang="zh-CN"/>
              <a:t>MSBuild </a:t>
            </a:r>
            <a:r>
              <a:rPr lang="zh-CN" altLang="en-US"/>
              <a:t>是单核心的构建系统，</a:t>
            </a:r>
            <a:r>
              <a:rPr lang="en-US" altLang="zh-CN"/>
              <a:t>Makefile </a:t>
            </a:r>
            <a:r>
              <a:rPr lang="zh-CN" altLang="en-US"/>
              <a:t>虽然多核心但因历史兼容原因效率一般。</a:t>
            </a:r>
          </a:p>
          <a:p>
            <a:r>
              <a:rPr lang="zh-CN" altLang="en-US"/>
              <a:t>而</a:t>
            </a:r>
            <a:r>
              <a:rPr lang="en-US" altLang="zh-CN"/>
              <a:t> Ninja </a:t>
            </a:r>
            <a:r>
              <a:rPr lang="zh-CN" altLang="en-US"/>
              <a:t>则是专为性能优化的构建系统，他和</a:t>
            </a:r>
            <a:r>
              <a:rPr lang="en-US" altLang="zh-CN"/>
              <a:t> CMake </a:t>
            </a:r>
            <a:r>
              <a:rPr lang="zh-CN" altLang="en-US"/>
              <a:t>结合都是行业标准了。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5145405"/>
            <a:ext cx="308610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80" y="5777865"/>
            <a:ext cx="75342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</a:p>
          <a:p>
            <a:r>
              <a:rPr lang="en-US" altLang="zh-CN"/>
              <a:t>C:\Qt\Qt5.14.2\msvc2019_64\lib\cmake\</a:t>
            </a:r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”的构建系统。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用户比较困难。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也可以用</a:t>
            </a:r>
            <a:r>
              <a:rPr lang="en-US" altLang="zh-CN" dirty="0"/>
              <a:t> TARGET </a:t>
            </a:r>
            <a:r>
              <a:rPr lang="zh-CN" altLang="en-US" dirty="0"/>
              <a:t>判断是否存在</a:t>
            </a:r>
            <a:r>
              <a:rPr lang="en-US" altLang="zh-CN" dirty="0"/>
              <a:t> TBB::</a:t>
            </a:r>
            <a:r>
              <a:rPr lang="en-US" altLang="zh-CN" dirty="0" err="1"/>
              <a:t>tbb</a:t>
            </a:r>
            <a:r>
              <a:rPr lang="en-US" altLang="zh-CN" dirty="0"/>
              <a:t> </a:t>
            </a:r>
            <a:r>
              <a:rPr lang="zh-CN" altLang="en-US" dirty="0"/>
              <a:t>这个伪对象，实现同样</a:t>
            </a:r>
            <a:r>
              <a:rPr lang="zh-CN" altLang="en-US" dirty="0" smtClean="0"/>
              <a:t>效果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找到，这里相当于</a:t>
            </a:r>
            <a:r>
              <a:rPr lang="en-US" altLang="zh-CN" dirty="0" smtClean="0"/>
              <a:t>true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章：输出与变量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8329</Words>
  <Application>Microsoft Office PowerPoint</Application>
  <PresentationFormat>自定义</PresentationFormat>
  <Paragraphs>581</Paragraphs>
  <Slides>170</Slides>
  <Notes>0</Notes>
  <HiddenSlides>4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71" baseType="lpstr">
      <vt:lpstr>Office Theme</vt:lpstr>
      <vt:lpstr>现代 CMake 进阶指南</vt:lpstr>
      <vt:lpstr>为什么要学习现代 CMake？</vt:lpstr>
      <vt:lpstr>为什么要学习现代 CMake？</vt:lpstr>
      <vt:lpstr>第0章：命令行小技巧</vt:lpstr>
      <vt:lpstr>传统的 CMake 软件构建/安装方式</vt:lpstr>
      <vt:lpstr>现代 CMake 提供了更方便的 -B 和 --build 指令，不同平台，统一命令！</vt:lpstr>
      <vt:lpstr>-D 选项：指定配置变量（又称缓存变量）</vt:lpstr>
      <vt:lpstr>-G 选项：指定要用的生成器</vt:lpstr>
      <vt:lpstr>-G 选项：指定要用的生成器</vt:lpstr>
      <vt:lpstr>Ninja 和 Makefile 简单的对比</vt:lpstr>
      <vt:lpstr>第1章：添加源文件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第2章：项目配置变量</vt:lpstr>
      <vt:lpstr>CMAKE_BUILD_TYPE 构建的类型，调试模式还是发布模式</vt:lpstr>
      <vt:lpstr>各种构建模式在编译器选项上的区别</vt:lpstr>
      <vt:lpstr>小技巧：设定一个变量的默认值</vt:lpstr>
      <vt:lpstr>project：初始化项目信息，并把当前 CMakeLists.txt 所在位置作为根目录</vt:lpstr>
      <vt:lpstr>project：初始化项目信息，并把当前 CMakeLists.txt 所在位置作为根目录</vt:lpstr>
      <vt:lpstr>和子模块的关系：PROJECT_x_DIR 和 CMAKE_CURRENT_x_DIR 的区别，区别在于和子模块之间的关系</vt:lpstr>
      <vt:lpstr>其他相关变量</vt:lpstr>
      <vt:lpstr>子模块里也可以用 project 命令，将当前目录作为一个独立的子项目</vt:lpstr>
      <vt:lpstr>project 的初始化：LANGUAGES 字段</vt:lpstr>
      <vt:lpstr>常见问题：LANGUAGES 中没有启用 C 语言，但是却用到了 C 语言</vt:lpstr>
      <vt:lpstr>解决：改成 project(项目名 LANGUAGES C CXX) 即可</vt:lpstr>
      <vt:lpstr>也可以先设置 LANGUAGES NONE，之后再调用 enable_language(CXX)</vt:lpstr>
      <vt:lpstr>设置 C++ 标准：CMAKE_CXX_STANDARD 变量</vt:lpstr>
      <vt:lpstr>设置 C++ 标准：CMAKE_CXX_STANDARD 变量</vt:lpstr>
      <vt:lpstr>常见误区：小彭老师，我手动添加 -std=c++17 行不行？</vt:lpstr>
      <vt:lpstr>project 的初始化：VERSION 字段</vt:lpstr>
      <vt:lpstr>一些没什么用，但 CMake 官方不知为何就是提供了的项目字段……</vt:lpstr>
      <vt:lpstr>项目名的另一大作用：会设置另外 &lt;项目名&gt;_SOURCE_DIR 等变量 如果有很多项目project，则可以用类似hellocmake_SOURCE_DIR等这样的，在当前目录下，与project是完全一致的</vt:lpstr>
      <vt:lpstr>小技巧：CMake 的 ${} 表达式可以嵌套</vt:lpstr>
      <vt:lpstr>cmake_minimum_required 指定最低所需的 CMake 版本</vt:lpstr>
      <vt:lpstr>假设我现在构建一个需要版本 3.99 的 CMake 项目</vt:lpstr>
      <vt:lpstr>可以通过 cmake --version 查看当前版本</vt:lpstr>
      <vt:lpstr>注意：cmake_minimum_required 不仅是“最小所需版本”</vt:lpstr>
      <vt:lpstr>https://blog.csdn.net/fuyajun01/article/details/8891749</vt:lpstr>
      <vt:lpstr>一个标准的 CMakeLists.txt 模板</vt:lpstr>
      <vt:lpstr>第3章：链接库文件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第4章：对象的属性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假如你一定要用动态链接库（Windows 对动态链接很不友好）</vt:lpstr>
      <vt:lpstr>假如你一定要用动态链接库（Windows 对动态链接很不友好）</vt:lpstr>
      <vt:lpstr>常见问题：老师，我链接了自己的 dll，但是为什么运行时会找不到？</vt:lpstr>
      <vt:lpstr>手动拷贝 dll 好麻烦，能不能让 CMake 把 dll 自动生成在 exe 同一目录？</vt:lpstr>
      <vt:lpstr>解决1：设置 mylib 对象的 xx_OUTPUT_DIRECTORY 系列属性</vt:lpstr>
      <vt:lpstr>不懂就问，为什么说 Linux 系统是永远滴神？</vt:lpstr>
      <vt:lpstr>第5章：链接第三方库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 找到，这里相当于true</vt:lpstr>
      <vt:lpstr>第6章：输出与变量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 可以使用-Wno-dev关掉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第7章：变量与缓存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经典问题：小彭老师，我option设为OFF了为什么他还是ON呀？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第8章：跨平台与编译器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CMAKE_GENERATOR 也可以了解一下</vt:lpstr>
      <vt:lpstr>顺便一提，小彭老师使用的 vimrc 分享</vt:lpstr>
      <vt:lpstr>第9章：分支与判断</vt:lpstr>
      <vt:lpstr>BOOL 类型的值</vt:lpstr>
      <vt:lpstr>if 的特点：不需要加 ${}，会自动尝试作为变量名求值</vt:lpstr>
      <vt:lpstr>如果我加了 ${} 会怎么样呢？</vt:lpstr>
      <vt:lpstr>万一好巧不巧，正好定义了 Hello 这个变量呢？</vt:lpstr>
      <vt:lpstr>解决：用引号包裹起来，防止被当做变量名</vt:lpstr>
      <vt:lpstr>第10章：变量与作用域</vt:lpstr>
      <vt:lpstr>变量的传播规则：父会传给子</vt:lpstr>
      <vt:lpstr>变量的传播规则：子不传给父</vt:lpstr>
      <vt:lpstr>变量的传播规则：子不传给父</vt:lpstr>
      <vt:lpstr>如果子模块需要向父模块里传变量怎么办？</vt:lpstr>
      <vt:lpstr>如果子模块需要向父模块里传变量怎么办？</vt:lpstr>
      <vt:lpstr>除了父子模块之外还有哪些是带独立作用域的</vt:lpstr>
      <vt:lpstr>环境变量的访问方式：$ENV{xx}</vt:lpstr>
      <vt:lpstr>缓存变量的访问方式：$CACHE{xx}</vt:lpstr>
      <vt:lpstr>${xx} 找不到局部变量时，会自动去找缓存变量</vt:lpstr>
      <vt:lpstr>if (DEFINED xx) 判断某变量是否存在</vt:lpstr>
      <vt:lpstr>if (DEFINED xx) 判断某变量是否存在</vt:lpstr>
      <vt:lpstr>if (xx) 就可以判断某变量是否存在且不为空字符串</vt:lpstr>
      <vt:lpstr>if (DEFINED ENV{xx}) 判断某环境变量是否存在</vt:lpstr>
      <vt:lpstr>从 bash 设置环境变量试试看</vt:lpstr>
      <vt:lpstr>第11章：其他小建议</vt:lpstr>
      <vt:lpstr>CCache：编译加速缓存</vt:lpstr>
      <vt:lpstr>添加一个 run 伪目标，用于启动主程序（可执行文件）</vt:lpstr>
      <vt:lpstr>再加一个 configure 伪目标，用于可视化地修改缓存变量</vt:lpstr>
      <vt:lpstr>第12章：深入理解列表</vt:lpstr>
      <vt:lpstr>第13章：库的传播规则</vt:lpstr>
      <vt:lpstr>第14章：我推荐的目录组织格式</vt:lpstr>
      <vt:lpstr>第15章：配置头文件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 CMake 进阶指南</dc:title>
  <dc:creator>bate</dc:creator>
  <cp:lastModifiedBy>1</cp:lastModifiedBy>
  <cp:revision>871</cp:revision>
  <dcterms:created xsi:type="dcterms:W3CDTF">2022-03-28T07:24:29Z</dcterms:created>
  <dcterms:modified xsi:type="dcterms:W3CDTF">2022-07-19T15:47:36Z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